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docProps/custom.xml" ContentType="application/vnd.openxmlformats-officedocument.custom-propertie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charts/chart1.xml" ContentType="application/vnd.openxmlformats-officedocument.drawingml.chart+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charts/style1.xml" ContentType="application/vnd.ms-office.chartstyl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charts/colors1.xml" ContentType="application/vnd.ms-office.chartcolorstyl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metadata" ContentType="application/binary"/>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Lst>
  <p:notesMasterIdLst>
    <p:notesMasterId r:id="rId47"/>
  </p:notesMasterIdLst>
  <p:sldIdLst>
    <p:sldId id="256" r:id="rId3"/>
    <p:sldId id="296" r:id="rId4"/>
    <p:sldId id="297" r:id="rId5"/>
    <p:sldId id="298" r:id="rId6"/>
    <p:sldId id="299" r:id="rId7"/>
    <p:sldId id="302" r:id="rId8"/>
    <p:sldId id="303" r:id="rId9"/>
    <p:sldId id="301" r:id="rId10"/>
    <p:sldId id="259" r:id="rId11"/>
    <p:sldId id="260" r:id="rId12"/>
    <p:sldId id="261" r:id="rId13"/>
    <p:sldId id="262" r:id="rId14"/>
    <p:sldId id="263" r:id="rId15"/>
    <p:sldId id="264" r:id="rId16"/>
    <p:sldId id="265" r:id="rId17"/>
    <p:sldId id="266" r:id="rId18"/>
    <p:sldId id="267" r:id="rId19"/>
    <p:sldId id="268" r:id="rId20"/>
    <p:sldId id="269"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x="12192000" cy="6858000"/>
  <p:notesSz cx="6858000" cy="9144000"/>
  <p:embeddedFontLst>
    <p:embeddedFont>
      <p:font typeface="Calibri" pitchFamily="34" charset="0"/>
      <p:regular r:id="rId48"/>
      <p:bold r:id="rId49"/>
      <p:italic r:id="rId50"/>
      <p:boldItalic r:id="rId51"/>
    </p:embeddedFont>
    <p:embeddedFont>
      <p:font typeface="Algerian" pitchFamily="82" charset="0"/>
      <p:regular r:id="rId52"/>
    </p:embeddedFont>
    <p:embeddedFont>
      <p:font typeface="Arabic Typesetting" charset="-78"/>
      <p:regular r:id="rId53"/>
    </p:embeddedFont>
    <p:embeddedFont>
      <p:font typeface="Helvetica Neue"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8" roundtripDataSignature="AMtx7mjT6eGTQq4WJiZwCdyYVMiJMnHyRQ=="/>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CF931491-B8F3-4ADD-867D-87214FB087A6}">
  <a:tblStyle styleId="{CF931491-B8F3-4ADD-867D-87214FB087A6}"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4B88EBBB-4E1B-4677-A1C4-F11DA32D5F73}" styleName="Table_1">
    <a:wholeTbl>
      <a:tcTxStyle b="off" i="off">
        <a:font>
          <a:latin typeface="Calibri"/>
          <a:ea typeface="Calibri"/>
          <a:cs typeface="Calibri"/>
        </a:font>
        <a:schemeClr val="dk1"/>
      </a:tcTxStyle>
      <a:tcStyle>
        <a:tcBdr>
          <a:left>
            <a:ln w="12700" cap="flat" cmpd="sng">
              <a:solidFill>
                <a:schemeClr val="accent3"/>
              </a:solidFill>
              <a:prstDash val="solid"/>
              <a:round/>
              <a:headEnd type="none" w="sm" len="sm"/>
              <a:tailEnd type="none" w="sm" len="sm"/>
            </a:ln>
          </a:left>
          <a:right>
            <a:ln w="12700" cap="flat" cmpd="sng">
              <a:solidFill>
                <a:schemeClr val="accent3"/>
              </a:solidFill>
              <a:prstDash val="solid"/>
              <a:round/>
              <a:headEnd type="none" w="sm" len="sm"/>
              <a:tailEnd type="none" w="sm" len="sm"/>
            </a:ln>
          </a:right>
          <a:top>
            <a:ln w="12700" cap="flat" cmpd="sng">
              <a:solidFill>
                <a:schemeClr val="accent3"/>
              </a:solidFill>
              <a:prstDash val="solid"/>
              <a:round/>
              <a:headEnd type="none" w="sm" len="sm"/>
              <a:tailEnd type="none" w="sm" len="sm"/>
            </a:ln>
          </a:top>
          <a:bottom>
            <a:ln w="12700" cap="flat" cmpd="sng">
              <a:solidFill>
                <a:schemeClr val="accent3"/>
              </a:solidFill>
              <a:prstDash val="solid"/>
              <a:round/>
              <a:headEnd type="none" w="sm" len="sm"/>
              <a:tailEnd type="none" w="sm" len="sm"/>
            </a:ln>
          </a:bottom>
          <a:insideH>
            <a:ln w="12700" cap="flat" cmpd="sng">
              <a:solidFill>
                <a:schemeClr val="accent3"/>
              </a:solidFill>
              <a:prstDash val="solid"/>
              <a:round/>
              <a:headEnd type="none" w="sm" len="sm"/>
              <a:tailEnd type="none" w="sm" len="sm"/>
            </a:ln>
          </a:insideH>
          <a:insideV>
            <a:ln w="12700" cap="flat" cmpd="sng">
              <a:solidFill>
                <a:schemeClr val="accent3"/>
              </a:solidFill>
              <a:prstDash val="solid"/>
              <a:round/>
              <a:headEnd type="none" w="sm" len="sm"/>
              <a:tailEnd type="none" w="sm" len="sm"/>
            </a:ln>
          </a:insideV>
        </a:tcBdr>
        <a:fill>
          <a:solidFill>
            <a:srgbClr val="F0F0F0"/>
          </a:solidFill>
        </a:fill>
      </a:tcStyle>
    </a:wholeTbl>
    <a:band1H>
      <a:tcTxStyle/>
      <a:tcStyle>
        <a:tcBdr/>
        <a:fill>
          <a:solidFill>
            <a:srgbClr val="E0E0E0"/>
          </a:solidFill>
        </a:fill>
      </a:tcStyle>
    </a:band1H>
    <a:band2H>
      <a:tcTxStyle/>
      <a:tcStyle>
        <a:tcBdr/>
      </a:tcStyle>
    </a:band2H>
    <a:band1V>
      <a:tcTxStyle/>
      <a:tcStyle>
        <a:tcBdr/>
        <a:fill>
          <a:solidFill>
            <a:srgbClr val="E0E0E0"/>
          </a:solidFill>
        </a:fill>
      </a:tcStyle>
    </a:band1V>
    <a:band2V>
      <a:tcTxStyle/>
      <a:tcStyle>
        <a:tcBdr/>
      </a:tcStyle>
    </a:band2V>
    <a:lastCol>
      <a:tcTxStyle b="on" i="off"/>
      <a:tcStyle>
        <a:tcBdr/>
      </a:tcStyle>
    </a:lastCol>
    <a:firstCol>
      <a:tcTxStyle b="on" i="off"/>
      <a:tcStyle>
        <a:tcBdr/>
      </a:tcStyle>
    </a:firstCol>
    <a:lastRow>
      <a:tcTxStyle b="on" i="off"/>
      <a:tcStyle>
        <a:tcBdr>
          <a:top>
            <a:ln w="25400" cap="flat" cmpd="sng">
              <a:solidFill>
                <a:schemeClr val="accent3"/>
              </a:solidFill>
              <a:prstDash val="solid"/>
              <a:round/>
              <a:headEnd type="none" w="sm" len="sm"/>
              <a:tailEnd type="none" w="sm" len="sm"/>
            </a:ln>
          </a:top>
        </a:tcBdr>
        <a:fill>
          <a:solidFill>
            <a:srgbClr val="F0F0F0"/>
          </a:solidFill>
        </a:fill>
      </a:tcStyle>
    </a:lastRow>
    <a:seCell>
      <a:tcTxStyle/>
      <a:tcStyle>
        <a:tcBdr/>
      </a:tcStyle>
    </a:seCell>
    <a:swCell>
      <a:tcTxStyle/>
      <a:tcStyle>
        <a:tcBdr/>
      </a:tcStyle>
    </a:swCell>
    <a:firstRow>
      <a:tcTxStyle b="on" i="off"/>
      <a:tcStyle>
        <a:tcBdr/>
        <a:fill>
          <a:solidFill>
            <a:srgbClr val="F0F0F0"/>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110" d="100"/>
          <a:sy n="110" d="100"/>
        </p:scale>
        <p:origin x="-558" y="-90"/>
      </p:cViewPr>
      <p:guideLst>
        <p:guide orient="horz" pos="2160"/>
        <p:guide pos="384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6.fntdata"/><Relationship Id="rId58" Type="http://customschemas.google.com/relationships/presentationmetadata" Target="meta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 Id="rId61"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8" Type="http://schemas.openxmlformats.org/officeDocument/2006/relationships/slide" Target="slides/slide6.xml"/><Relationship Id="rId51" Type="http://schemas.openxmlformats.org/officeDocument/2006/relationships/font" Target="fonts/font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oleObject" Target="https://d.docs.live.net/6a9ce2b3ad501512/Book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en-US"/>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ACTUAL</a:t>
            </a:r>
            <a:r>
              <a:rPr lang="en-US" baseline="0"/>
              <a:t> VS PREDICTED</a:t>
            </a:r>
          </a:p>
          <a:p>
            <a:pPr>
              <a:defRPr sz="1400" b="0" i="0" u="none" strike="noStrike" kern="1200" spc="0" baseline="0">
                <a:solidFill>
                  <a:schemeClr val="tx1">
                    <a:lumMod val="65000"/>
                    <a:lumOff val="35000"/>
                  </a:schemeClr>
                </a:solidFill>
                <a:latin typeface="+mn-lt"/>
                <a:ea typeface="+mn-ea"/>
                <a:cs typeface="+mn-cs"/>
              </a:defRPr>
            </a:pPr>
            <a:endParaRPr lang="en-US"/>
          </a:p>
        </c:rich>
      </c:tx>
      <c:layout>
        <c:manualLayout>
          <c:xMode val="edge"/>
          <c:yMode val="edge"/>
          <c:x val="0.40671522309711289"/>
          <c:y val="2.7777777777777804E-2"/>
        </c:manualLayout>
      </c:layout>
      <c:spPr>
        <a:noFill/>
        <a:ln>
          <a:noFill/>
        </a:ln>
        <a:effectLst/>
      </c:spPr>
    </c:title>
    <c:view3D>
      <c:depthPercent val="100"/>
      <c:rAngAx val="1"/>
    </c:view3D>
    <c:floor>
      <c:spPr>
        <a:noFill/>
        <a:ln>
          <a:noFill/>
        </a:ln>
        <a:effectLst/>
        <a:sp3d/>
      </c:spPr>
    </c:floor>
    <c:sideWall>
      <c:spPr>
        <a:noFill/>
        <a:ln>
          <a:noFill/>
        </a:ln>
        <a:effectLst/>
        <a:sp3d/>
      </c:spPr>
    </c:sideWall>
    <c:backWall>
      <c:spPr>
        <a:noFill/>
        <a:ln>
          <a:noFill/>
        </a:ln>
        <a:effectLst/>
        <a:sp3d/>
      </c:spPr>
    </c:backWall>
    <c:plotArea>
      <c:layout/>
      <c:bar3DChart>
        <c:barDir val="col"/>
        <c:grouping val="clustered"/>
        <c:ser>
          <c:idx val="0"/>
          <c:order val="0"/>
          <c:tx>
            <c:strRef>
              <c:f>Sheet1!$B$1</c:f>
              <c:strCache>
                <c:ptCount val="1"/>
                <c:pt idx="0">
                  <c:v>actual</c:v>
                </c:pt>
              </c:strCache>
            </c:strRef>
          </c:tx>
          <c:spPr>
            <a:solidFill>
              <a:schemeClr val="accent1"/>
            </a:solidFill>
            <a:ln>
              <a:noFill/>
            </a:ln>
            <a:effectLst/>
            <a:sp3d/>
          </c:spPr>
          <c:val>
            <c:numRef>
              <c:f>Sheet1!$B$2:$B$9</c:f>
              <c:numCache>
                <c:formatCode>General</c:formatCode>
                <c:ptCount val="8"/>
                <c:pt idx="0">
                  <c:v>13091</c:v>
                </c:pt>
                <c:pt idx="1">
                  <c:v>12516</c:v>
                </c:pt>
                <c:pt idx="2">
                  <c:v>11850</c:v>
                </c:pt>
                <c:pt idx="3">
                  <c:v>11271</c:v>
                </c:pt>
                <c:pt idx="4">
                  <c:v>10229</c:v>
                </c:pt>
                <c:pt idx="5">
                  <c:v>8865</c:v>
                </c:pt>
                <c:pt idx="6">
                  <c:v>10197</c:v>
                </c:pt>
                <c:pt idx="7">
                  <c:v>11919</c:v>
                </c:pt>
              </c:numCache>
            </c:numRef>
          </c:val>
          <c:extLst xmlns:c16r2="http://schemas.microsoft.com/office/drawing/2015/06/chart">
            <c:ext xmlns:c16="http://schemas.microsoft.com/office/drawing/2014/chart" uri="{C3380CC4-5D6E-409C-BE32-E72D297353CC}">
              <c16:uniqueId val="{00000000-4CC4-4429-9D28-926BF9F2DE35}"/>
            </c:ext>
          </c:extLst>
        </c:ser>
        <c:ser>
          <c:idx val="1"/>
          <c:order val="1"/>
          <c:tx>
            <c:strRef>
              <c:f>Sheet1!$C$1</c:f>
              <c:strCache>
                <c:ptCount val="1"/>
                <c:pt idx="0">
                  <c:v>predicted</c:v>
                </c:pt>
              </c:strCache>
            </c:strRef>
          </c:tx>
          <c:spPr>
            <a:solidFill>
              <a:schemeClr val="accent2"/>
            </a:solidFill>
            <a:ln>
              <a:noFill/>
            </a:ln>
            <a:effectLst/>
            <a:sp3d/>
          </c:spPr>
          <c:val>
            <c:numRef>
              <c:f>Sheet1!$C$2:$C$9</c:f>
              <c:numCache>
                <c:formatCode>General</c:formatCode>
                <c:ptCount val="8"/>
                <c:pt idx="0">
                  <c:v>13491.591735</c:v>
                </c:pt>
                <c:pt idx="1">
                  <c:v>12023.157872999996</c:v>
                </c:pt>
                <c:pt idx="2">
                  <c:v>11681.41437</c:v>
                </c:pt>
                <c:pt idx="3">
                  <c:v>11341.931737999999</c:v>
                </c:pt>
                <c:pt idx="4">
                  <c:v>10966.767819000001</c:v>
                </c:pt>
                <c:pt idx="5">
                  <c:v>9347.3455439999962</c:v>
                </c:pt>
                <c:pt idx="6">
                  <c:v>10988.329498999999</c:v>
                </c:pt>
                <c:pt idx="7">
                  <c:v>12815.979287</c:v>
                </c:pt>
              </c:numCache>
            </c:numRef>
          </c:val>
          <c:extLst xmlns:c16r2="http://schemas.microsoft.com/office/drawing/2015/06/chart">
            <c:ext xmlns:c16="http://schemas.microsoft.com/office/drawing/2014/chart" uri="{C3380CC4-5D6E-409C-BE32-E72D297353CC}">
              <c16:uniqueId val="{00000001-4CC4-4429-9D28-926BF9F2DE35}"/>
            </c:ext>
          </c:extLst>
        </c:ser>
        <c:shape val="box"/>
        <c:axId val="150971136"/>
        <c:axId val="150973056"/>
        <c:axId val="0"/>
      </c:bar3DChart>
      <c:catAx>
        <c:axId val="150971136"/>
        <c:scaling>
          <c:orientation val="minMax"/>
        </c:scaling>
        <c:axPos val="b"/>
        <c:maj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0973056"/>
        <c:crosses val="autoZero"/>
        <c:auto val="1"/>
        <c:lblAlgn val="ctr"/>
        <c:lblOffset val="100"/>
      </c:catAx>
      <c:valAx>
        <c:axId val="150973056"/>
        <c:scaling>
          <c:orientation val="minMax"/>
        </c:scaling>
        <c:axPos val="l"/>
        <c:majorGridlines>
          <c:spPr>
            <a:ln w="9525" cap="flat" cmpd="sng" algn="ctr">
              <a:solidFill>
                <a:schemeClr val="tx1">
                  <a:lumMod val="15000"/>
                  <a:lumOff val="85000"/>
                </a:schemeClr>
              </a:solidFill>
              <a:round/>
            </a:ln>
            <a:effectLst/>
          </c:spPr>
        </c:majorGridlines>
        <c:numFmt formatCode="General" sourceLinked="1"/>
        <c:maj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0971136"/>
        <c:crosses val="autoZero"/>
        <c:crossBetween val="between"/>
      </c:valAx>
      <c:spPr>
        <a:noFill/>
        <a:ln>
          <a:noFill/>
        </a:ln>
        <a:effectLst/>
      </c:spPr>
    </c:plotArea>
    <c:legend>
      <c:legendPos val="b"/>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spcBef>
                  <a:spcPts val="0"/>
                </a:spcBef>
                <a:spcAft>
                  <a:spcPts val="0"/>
                </a:spcAft>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7" name="Google Shape;197;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2" name="Google Shape;23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4" name="Google Shape;24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1" name="Google Shape;251;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0" name="Google Shape;260;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9" name="Google Shape;269;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8" name="Google Shape;278;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3" name="Google Shape;293;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1" name="Google Shape;301;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1" name="Google Shape;321;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7" name="Google Shape;327;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3" name="Google Shape;333;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0" name="Google Shape;340;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2" name="Google Shape;362;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 name="Google Shape;12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9" name="Google Shape;369;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5" name="Google Shape;375;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1" name="Google Shape;381;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8" name="Google Shape;388;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5" name="Google Shape;395;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6" name="Google Shape;396;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40</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3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5" name="Google Shape;405;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p3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1" name="Google Shape;411;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7" name="Google Shape;417;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4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3" name="Google Shape;423;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8" name="Google Shape;14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4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4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8" name="Google Shape;18;p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7"/>
        <p:cNvGrpSpPr/>
        <p:nvPr/>
      </p:nvGrpSpPr>
      <p:grpSpPr>
        <a:xfrm>
          <a:off x="0" y="0"/>
          <a:ext cx="0" cy="0"/>
          <a:chOff x="0" y="0"/>
          <a:chExt cx="0" cy="0"/>
        </a:xfrm>
      </p:grpSpPr>
      <p:sp>
        <p:nvSpPr>
          <p:cNvPr id="78" name="Google Shape;78;p5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52"/>
          <p:cNvSpPr>
            <a:spLocks noGrp="1"/>
          </p:cNvSpPr>
          <p:nvPr>
            <p:ph type="pic" idx="2"/>
          </p:nvPr>
        </p:nvSpPr>
        <p:spPr>
          <a:xfrm>
            <a:off x="5183188" y="987425"/>
            <a:ext cx="6172200" cy="4873625"/>
          </a:xfrm>
          <a:prstGeom prst="rect">
            <a:avLst/>
          </a:prstGeom>
          <a:noFill/>
          <a:ln>
            <a:noFill/>
          </a:ln>
        </p:spPr>
      </p:sp>
      <p:sp>
        <p:nvSpPr>
          <p:cNvPr id="80" name="Google Shape;80;p5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5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5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4"/>
        <p:cNvGrpSpPr/>
        <p:nvPr/>
      </p:nvGrpSpPr>
      <p:grpSpPr>
        <a:xfrm>
          <a:off x="0" y="0"/>
          <a:ext cx="0" cy="0"/>
          <a:chOff x="0" y="0"/>
          <a:chExt cx="0" cy="0"/>
        </a:xfrm>
      </p:grpSpPr>
      <p:sp>
        <p:nvSpPr>
          <p:cNvPr id="85" name="Google Shape;85;p5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5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5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0"/>
        <p:cNvGrpSpPr/>
        <p:nvPr/>
      </p:nvGrpSpPr>
      <p:grpSpPr>
        <a:xfrm>
          <a:off x="0" y="0"/>
          <a:ext cx="0" cy="0"/>
          <a:chOff x="0" y="0"/>
          <a:chExt cx="0" cy="0"/>
        </a:xfrm>
      </p:grpSpPr>
      <p:sp>
        <p:nvSpPr>
          <p:cNvPr id="91" name="Google Shape;91;p5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5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5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5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4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4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4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4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4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4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4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4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4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4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4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4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4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3"/>
        <p:cNvGrpSpPr/>
        <p:nvPr/>
      </p:nvGrpSpPr>
      <p:grpSpPr>
        <a:xfrm>
          <a:off x="0" y="0"/>
          <a:ext cx="0" cy="0"/>
          <a:chOff x="0" y="0"/>
          <a:chExt cx="0" cy="0"/>
        </a:xfrm>
      </p:grpSpPr>
      <p:sp>
        <p:nvSpPr>
          <p:cNvPr id="54" name="Google Shape;54;p4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4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56" name="Google Shape;56;p4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4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4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9"/>
        <p:cNvGrpSpPr/>
        <p:nvPr/>
      </p:nvGrpSpPr>
      <p:grpSpPr>
        <a:xfrm>
          <a:off x="0" y="0"/>
          <a:ext cx="0" cy="0"/>
          <a:chOff x="0" y="0"/>
          <a:chExt cx="0" cy="0"/>
        </a:xfrm>
      </p:grpSpPr>
      <p:sp>
        <p:nvSpPr>
          <p:cNvPr id="60" name="Google Shape;60;p4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4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62" name="Google Shape;62;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sp>
        <p:nvSpPr>
          <p:cNvPr id="66" name="Google Shape;66;p5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0"/>
        <p:cNvGrpSpPr/>
        <p:nvPr/>
      </p:nvGrpSpPr>
      <p:grpSpPr>
        <a:xfrm>
          <a:off x="0" y="0"/>
          <a:ext cx="0" cy="0"/>
          <a:chOff x="0" y="0"/>
          <a:chExt cx="0" cy="0"/>
        </a:xfrm>
      </p:grpSpPr>
      <p:sp>
        <p:nvSpPr>
          <p:cNvPr id="71" name="Google Shape;71;p5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5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5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Google Shape;10;p4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4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2" name="Google Shape;12;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3" name="Google Shape;13;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4" name="Google Shape;14;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
        <p:cNvGrpSpPr/>
        <p:nvPr/>
      </p:nvGrpSpPr>
      <p:grpSpPr>
        <a:xfrm>
          <a:off x="0" y="0"/>
          <a:ext cx="0" cy="0"/>
          <a:chOff x="0" y="0"/>
          <a:chExt cx="0" cy="0"/>
        </a:xfrm>
      </p:grpSpPr>
      <p:sp>
        <p:nvSpPr>
          <p:cNvPr id="22" name="Google Shape;22;p4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3" name="Google Shape;23;p4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Google Shape;24;p4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5" name="Google Shape;25;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4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u="none">
                <a:solidFill>
                  <a:srgbClr val="888888"/>
                </a:solidFill>
                <a:latin typeface="Calibri"/>
                <a:ea typeface="Calibri"/>
                <a:cs typeface="Calibri"/>
                <a:sym typeface="Calibri"/>
              </a:defRPr>
            </a:lvl1pPr>
            <a:lvl2pPr marL="0" marR="0" lvl="1" indent="0" algn="r" rtl="0">
              <a:spcBef>
                <a:spcPts val="0"/>
              </a:spcBef>
              <a:buNone/>
              <a:defRPr sz="1200" b="0" u="none">
                <a:solidFill>
                  <a:srgbClr val="888888"/>
                </a:solidFill>
                <a:latin typeface="Calibri"/>
                <a:ea typeface="Calibri"/>
                <a:cs typeface="Calibri"/>
                <a:sym typeface="Calibri"/>
              </a:defRPr>
            </a:lvl2pPr>
            <a:lvl3pPr marL="0" marR="0" lvl="2" indent="0" algn="r" rtl="0">
              <a:spcBef>
                <a:spcPts val="0"/>
              </a:spcBef>
              <a:buNone/>
              <a:defRPr sz="1200" b="0" u="none">
                <a:solidFill>
                  <a:srgbClr val="888888"/>
                </a:solidFill>
                <a:latin typeface="Calibri"/>
                <a:ea typeface="Calibri"/>
                <a:cs typeface="Calibri"/>
                <a:sym typeface="Calibri"/>
              </a:defRPr>
            </a:lvl3pPr>
            <a:lvl4pPr marL="0" marR="0" lvl="3" indent="0" algn="r" rtl="0">
              <a:spcBef>
                <a:spcPts val="0"/>
              </a:spcBef>
              <a:buNone/>
              <a:defRPr sz="1200" b="0" u="none">
                <a:solidFill>
                  <a:srgbClr val="888888"/>
                </a:solidFill>
                <a:latin typeface="Calibri"/>
                <a:ea typeface="Calibri"/>
                <a:cs typeface="Calibri"/>
                <a:sym typeface="Calibri"/>
              </a:defRPr>
            </a:lvl4pPr>
            <a:lvl5pPr marL="0" marR="0" lvl="4" indent="0" algn="r" rtl="0">
              <a:spcBef>
                <a:spcPts val="0"/>
              </a:spcBef>
              <a:buNone/>
              <a:defRPr sz="1200" b="0" u="none">
                <a:solidFill>
                  <a:srgbClr val="888888"/>
                </a:solidFill>
                <a:latin typeface="Calibri"/>
                <a:ea typeface="Calibri"/>
                <a:cs typeface="Calibri"/>
                <a:sym typeface="Calibri"/>
              </a:defRPr>
            </a:lvl5pPr>
            <a:lvl6pPr marL="0" marR="0" lvl="5" indent="0" algn="r" rtl="0">
              <a:spcBef>
                <a:spcPts val="0"/>
              </a:spcBef>
              <a:buNone/>
              <a:defRPr sz="1200" b="0" u="none">
                <a:solidFill>
                  <a:srgbClr val="888888"/>
                </a:solidFill>
                <a:latin typeface="Calibri"/>
                <a:ea typeface="Calibri"/>
                <a:cs typeface="Calibri"/>
                <a:sym typeface="Calibri"/>
              </a:defRPr>
            </a:lvl6pPr>
            <a:lvl7pPr marL="0" marR="0" lvl="6" indent="0" algn="r" rtl="0">
              <a:spcBef>
                <a:spcPts val="0"/>
              </a:spcBef>
              <a:buNone/>
              <a:defRPr sz="1200" b="0" u="none">
                <a:solidFill>
                  <a:srgbClr val="888888"/>
                </a:solidFill>
                <a:latin typeface="Calibri"/>
                <a:ea typeface="Calibri"/>
                <a:cs typeface="Calibri"/>
                <a:sym typeface="Calibri"/>
              </a:defRPr>
            </a:lvl7pPr>
            <a:lvl8pPr marL="0" marR="0" lvl="7" indent="0" algn="r" rtl="0">
              <a:spcBef>
                <a:spcPts val="0"/>
              </a:spcBef>
              <a:buNone/>
              <a:defRPr sz="1200" b="0" u="none">
                <a:solidFill>
                  <a:srgbClr val="888888"/>
                </a:solidFill>
                <a:latin typeface="Calibri"/>
                <a:ea typeface="Calibri"/>
                <a:cs typeface="Calibri"/>
                <a:sym typeface="Calibri"/>
              </a:defRPr>
            </a:lvl8pPr>
            <a:lvl9pPr marL="0" marR="0" lvl="8" indent="0" algn="r" rtl="0">
              <a:spcBef>
                <a:spcPts val="0"/>
              </a:spcBef>
              <a:buNone/>
              <a:defRPr sz="1200" b="0" u="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www.semanticscholar.org/author/F.-Davis/1971231" TargetMode="External"/><Relationship Id="rId7" Type="http://schemas.openxmlformats.org/officeDocument/2006/relationships/hyperlink" Target="https://www.semanticscholar.org/author/S.-Walsh/47579207"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hyperlink" Target="https://www.semanticscholar.org/author/N.-Lam/145087825" TargetMode="External"/><Relationship Id="rId5" Type="http://schemas.openxmlformats.org/officeDocument/2006/relationships/hyperlink" Target="https://www.semanticscholar.org/author/M.-Ridd/70735147" TargetMode="External"/><Relationship Id="rId4" Type="http://schemas.openxmlformats.org/officeDocument/2006/relationships/hyperlink" Target="https://www.semanticscholar.org/author/D.-Quattrochi/22068582"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en.wikipedia.org/wiki/NACIS"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en.wikipedia.org/wiki/National_Remote_Sensing_Centre" TargetMode="External"/><Relationship Id="rId5" Type="http://schemas.openxmlformats.org/officeDocument/2006/relationships/hyperlink" Target="https://en.wikipedia.org/wiki/NASA" TargetMode="External"/><Relationship Id="rId4" Type="http://schemas.openxmlformats.org/officeDocument/2006/relationships/hyperlink" Target="https://en.wikipedia.org/wiki/Drainage_basi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hyperlink" Target="https://doi.org/10.1007/s00521-020-05434-0" TargetMode="External"/><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hyperlink" Target="https://doi.org/10.1007/s40031-021-00585-7" TargetMode="External"/><Relationship Id="rId2" Type="http://schemas.openxmlformats.org/officeDocument/2006/relationships/notesSlide" Target="../notesSlides/notesSlide37.xml"/><Relationship Id="rId1" Type="http://schemas.openxmlformats.org/officeDocument/2006/relationships/slideLayout" Target="../slideLayouts/slideLayout5.xml"/><Relationship Id="rId5" Type="http://schemas.openxmlformats.org/officeDocument/2006/relationships/hyperlink" Target="https://www.igismap.com/download-india-boundary-shapefile-free-states-boundary-assembly-constituencies-village-boundaries/" TargetMode="External"/><Relationship Id="rId4" Type="http://schemas.openxmlformats.org/officeDocument/2006/relationships/hyperlink" Target="https://prsindia.org/covid-19/cases"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99"/>
        <p:cNvGrpSpPr/>
        <p:nvPr/>
      </p:nvGrpSpPr>
      <p:grpSpPr>
        <a:xfrm>
          <a:off x="0" y="0"/>
          <a:ext cx="0" cy="0"/>
          <a:chOff x="0" y="0"/>
          <a:chExt cx="0" cy="0"/>
        </a:xfrm>
      </p:grpSpPr>
      <p:sp>
        <p:nvSpPr>
          <p:cNvPr id="100" name="Google Shape;100;p1"/>
          <p:cNvSpPr txBox="1"/>
          <p:nvPr/>
        </p:nvSpPr>
        <p:spPr>
          <a:xfrm>
            <a:off x="932154" y="552180"/>
            <a:ext cx="9996257"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i="0" u="sng" strike="noStrike" cap="none">
                <a:solidFill>
                  <a:schemeClr val="lt1"/>
                </a:solidFill>
                <a:latin typeface="Times New Roman"/>
                <a:ea typeface="Times New Roman"/>
                <a:cs typeface="Times New Roman"/>
                <a:sym typeface="Times New Roman"/>
              </a:rPr>
              <a:t>NATIONAL INSTITUTE OF TECHNOLOGY, RAIPUR</a:t>
            </a:r>
            <a:endParaRPr sz="1800" b="0" i="0" u="sng" strike="noStrike" cap="none">
              <a:solidFill>
                <a:schemeClr val="lt1"/>
              </a:solidFill>
              <a:latin typeface="Calibri"/>
              <a:ea typeface="Calibri"/>
              <a:cs typeface="Calibri"/>
              <a:sym typeface="Calibri"/>
            </a:endParaRPr>
          </a:p>
        </p:txBody>
      </p:sp>
      <p:pic>
        <p:nvPicPr>
          <p:cNvPr id="101" name="Google Shape;101;p1" descr="NIT Raipur - Info, 2020 Admission, Courses &amp; Fees, Ranking | Collegedekho"/>
          <p:cNvPicPr preferRelativeResize="0"/>
          <p:nvPr/>
        </p:nvPicPr>
        <p:blipFill rotWithShape="1">
          <a:blip r:embed="rId3">
            <a:alphaModFix/>
          </a:blip>
          <a:srcRect/>
          <a:stretch/>
        </p:blipFill>
        <p:spPr>
          <a:xfrm>
            <a:off x="4876800" y="1676400"/>
            <a:ext cx="2255520" cy="1838960"/>
          </a:xfrm>
          <a:prstGeom prst="rect">
            <a:avLst/>
          </a:prstGeom>
          <a:noFill/>
          <a:ln>
            <a:noFill/>
          </a:ln>
        </p:spPr>
      </p:pic>
      <p:sp>
        <p:nvSpPr>
          <p:cNvPr id="103" name="Google Shape;103;p1"/>
          <p:cNvSpPr txBox="1"/>
          <p:nvPr/>
        </p:nvSpPr>
        <p:spPr>
          <a:xfrm>
            <a:off x="6858001" y="5029200"/>
            <a:ext cx="4876799" cy="1437276"/>
          </a:xfrm>
          <a:prstGeom prst="rect">
            <a:avLst/>
          </a:prstGeom>
          <a:noFill/>
          <a:ln>
            <a:noFill/>
          </a:ln>
        </p:spPr>
        <p:txBody>
          <a:bodyPr spcFirstLastPara="1" wrap="square" lIns="91425" tIns="45700" rIns="91425" bIns="45700" anchor="t" anchorCtr="0">
            <a:spAutoFit/>
          </a:bodyPr>
          <a:lstStyle/>
          <a:p>
            <a:pPr marL="0" marR="0" lvl="0" indent="0" algn="l" rtl="0">
              <a:lnSpc>
                <a:spcPct val="115000"/>
              </a:lnSpc>
              <a:spcBef>
                <a:spcPts val="0"/>
              </a:spcBef>
              <a:spcAft>
                <a:spcPts val="0"/>
              </a:spcAft>
              <a:buNone/>
            </a:pPr>
            <a:r>
              <a:rPr lang="en-US" sz="1600" b="1" i="0" u="sng" strike="noStrike" cap="none" dirty="0" smtClean="0">
                <a:solidFill>
                  <a:srgbClr val="FFFFFF"/>
                </a:solidFill>
                <a:latin typeface="Times New Roman"/>
                <a:ea typeface="Times New Roman"/>
                <a:cs typeface="Times New Roman"/>
                <a:sym typeface="Times New Roman"/>
              </a:rPr>
              <a:t> </a:t>
            </a:r>
            <a:endParaRPr sz="1600" b="1" i="0" u="sng" strike="noStrike" cap="none">
              <a:solidFill>
                <a:srgbClr val="34ABA2"/>
              </a:solidFill>
              <a:latin typeface="Times New Roman"/>
              <a:ea typeface="Times New Roman"/>
              <a:cs typeface="Times New Roman"/>
              <a:sym typeface="Times New Roman"/>
            </a:endParaRPr>
          </a:p>
          <a:p>
            <a:pPr marL="0" marR="0" lvl="0" indent="0" algn="l" rtl="0">
              <a:lnSpc>
                <a:spcPct val="115000"/>
              </a:lnSpc>
              <a:spcBef>
                <a:spcPts val="0"/>
              </a:spcBef>
              <a:spcAft>
                <a:spcPts val="0"/>
              </a:spcAft>
              <a:buNone/>
            </a:pPr>
            <a:r>
              <a:rPr lang="en-US" sz="2400" b="1" i="0" u="none" strike="noStrike" cap="none" dirty="0">
                <a:solidFill>
                  <a:srgbClr val="00B0F0"/>
                </a:solidFill>
                <a:latin typeface="Times New Roman"/>
                <a:ea typeface="Times New Roman"/>
                <a:cs typeface="Times New Roman"/>
                <a:sym typeface="Times New Roman"/>
              </a:rPr>
              <a:t>DR. MRIDU SAHU</a:t>
            </a:r>
            <a:endParaRPr sz="2400">
              <a:solidFill>
                <a:srgbClr val="00B0F0"/>
              </a:solidFill>
            </a:endParaRPr>
          </a:p>
          <a:p>
            <a:pPr marL="0" marR="0" lvl="0" indent="0" algn="l" rtl="0">
              <a:lnSpc>
                <a:spcPct val="115000"/>
              </a:lnSpc>
              <a:spcBef>
                <a:spcPts val="0"/>
              </a:spcBef>
              <a:spcAft>
                <a:spcPts val="0"/>
              </a:spcAft>
              <a:buNone/>
            </a:pPr>
            <a:r>
              <a:rPr lang="en-US" sz="2400" b="1" i="0" u="none" strike="noStrike" cap="none" dirty="0">
                <a:solidFill>
                  <a:srgbClr val="00B0F0"/>
                </a:solidFill>
                <a:latin typeface="Times New Roman"/>
                <a:ea typeface="Times New Roman"/>
                <a:cs typeface="Times New Roman"/>
                <a:sym typeface="Times New Roman"/>
              </a:rPr>
              <a:t>ASSISTANT PROFESSOR</a:t>
            </a:r>
            <a:r>
              <a:rPr lang="en-US" sz="2400" b="1" i="0" u="none" strike="noStrike" cap="none" dirty="0" smtClean="0">
                <a:solidFill>
                  <a:srgbClr val="00B0F0"/>
                </a:solidFill>
                <a:latin typeface="Times New Roman"/>
                <a:ea typeface="Times New Roman"/>
                <a:cs typeface="Times New Roman"/>
                <a:sym typeface="Times New Roman"/>
              </a:rPr>
              <a:t>, IT</a:t>
            </a:r>
            <a:endParaRPr sz="2400" b="1" i="0" u="none" strike="noStrike" cap="none">
              <a:solidFill>
                <a:srgbClr val="00B0F0"/>
              </a:solidFill>
              <a:latin typeface="Times New Roman"/>
              <a:ea typeface="Times New Roman"/>
              <a:cs typeface="Times New Roman"/>
              <a:sym typeface="Times New Roman"/>
            </a:endParaRPr>
          </a:p>
          <a:p>
            <a:pPr marL="0" marR="0" lvl="0" indent="0" algn="l" rtl="0">
              <a:lnSpc>
                <a:spcPct val="115000"/>
              </a:lnSpc>
              <a:spcBef>
                <a:spcPts val="0"/>
              </a:spcBef>
              <a:spcAft>
                <a:spcPts val="0"/>
              </a:spcAft>
              <a:buNone/>
            </a:pPr>
            <a:endParaRPr sz="1200" b="1" i="0" u="none" strike="noStrike" cap="none">
              <a:solidFill>
                <a:srgbClr val="34ABA2"/>
              </a:solidFill>
              <a:latin typeface="Times New Roman"/>
              <a:ea typeface="Times New Roman"/>
              <a:cs typeface="Times New Roman"/>
              <a:sym typeface="Times New Roman"/>
            </a:endParaRPr>
          </a:p>
        </p:txBody>
      </p:sp>
      <p:sp>
        <p:nvSpPr>
          <p:cNvPr id="8" name="TextBox 7"/>
          <p:cNvSpPr txBox="1"/>
          <p:nvPr/>
        </p:nvSpPr>
        <p:spPr>
          <a:xfrm>
            <a:off x="2438400" y="3810000"/>
            <a:ext cx="7543800" cy="646331"/>
          </a:xfrm>
          <a:prstGeom prst="rect">
            <a:avLst/>
          </a:prstGeom>
          <a:noFill/>
        </p:spPr>
        <p:txBody>
          <a:bodyPr wrap="square" rtlCol="0">
            <a:spAutoFit/>
          </a:bodyPr>
          <a:lstStyle/>
          <a:p>
            <a:pPr algn="ctr"/>
            <a:r>
              <a:rPr lang="en-US" sz="3600" dirty="0" smtClean="0">
                <a:solidFill>
                  <a:schemeClr val="bg1"/>
                </a:solidFill>
                <a:latin typeface="Algerian" pitchFamily="82" charset="0"/>
              </a:rPr>
              <a:t>Time Series Analysis </a:t>
            </a:r>
            <a:endParaRPr lang="en-US" sz="3600" dirty="0">
              <a:solidFill>
                <a:schemeClr val="bg1"/>
              </a:solidFill>
              <a:latin typeface="Algerian" pitchFamily="8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41"/>
        <p:cNvGrpSpPr/>
        <p:nvPr/>
      </p:nvGrpSpPr>
      <p:grpSpPr>
        <a:xfrm>
          <a:off x="0" y="0"/>
          <a:ext cx="0" cy="0"/>
          <a:chOff x="0" y="0"/>
          <a:chExt cx="0" cy="0"/>
        </a:xfrm>
      </p:grpSpPr>
      <p:sp>
        <p:nvSpPr>
          <p:cNvPr id="142" name="Google Shape;142;p5"/>
          <p:cNvSpPr txBox="1">
            <a:spLocks noGrp="1"/>
          </p:cNvSpPr>
          <p:nvPr>
            <p:ph type="title"/>
          </p:nvPr>
        </p:nvSpPr>
        <p:spPr>
          <a:xfrm>
            <a:off x="838201" y="6023"/>
            <a:ext cx="9733156" cy="955544"/>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171616"/>
              </a:buClr>
              <a:buSzPts val="4400"/>
              <a:buFont typeface="Times New Roman"/>
              <a:buNone/>
            </a:pPr>
            <a:r>
              <a:rPr lang="en-US" dirty="0" smtClean="0">
                <a:solidFill>
                  <a:srgbClr val="171616"/>
                </a:solidFill>
                <a:latin typeface="Times New Roman"/>
                <a:ea typeface="Times New Roman"/>
                <a:cs typeface="Times New Roman"/>
                <a:sym typeface="Times New Roman"/>
              </a:rPr>
              <a:t/>
            </a:r>
            <a:br>
              <a:rPr lang="en-US" dirty="0" smtClean="0">
                <a:solidFill>
                  <a:srgbClr val="171616"/>
                </a:solidFill>
                <a:latin typeface="Times New Roman"/>
                <a:ea typeface="Times New Roman"/>
                <a:cs typeface="Times New Roman"/>
                <a:sym typeface="Times New Roman"/>
              </a:rPr>
            </a:br>
            <a:r>
              <a:rPr lang="en-US" dirty="0" smtClean="0">
                <a:solidFill>
                  <a:srgbClr val="171616"/>
                </a:solidFill>
                <a:latin typeface="Times New Roman"/>
                <a:ea typeface="Times New Roman"/>
                <a:cs typeface="Times New Roman"/>
                <a:sym typeface="Times New Roman"/>
              </a:rPr>
              <a:t>Role </a:t>
            </a:r>
            <a:r>
              <a:rPr lang="en-US" dirty="0">
                <a:solidFill>
                  <a:srgbClr val="171616"/>
                </a:solidFill>
                <a:latin typeface="Times New Roman"/>
                <a:ea typeface="Times New Roman"/>
                <a:cs typeface="Times New Roman"/>
                <a:sym typeface="Times New Roman"/>
              </a:rPr>
              <a:t>of ML in GIS</a:t>
            </a:r>
            <a:endParaRPr>
              <a:solidFill>
                <a:srgbClr val="171616"/>
              </a:solidFill>
            </a:endParaRPr>
          </a:p>
        </p:txBody>
      </p:sp>
      <p:sp>
        <p:nvSpPr>
          <p:cNvPr id="143" name="Google Shape;143;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ct val="100000"/>
              <a:buNone/>
            </a:pPr>
            <a:endParaRPr/>
          </a:p>
        </p:txBody>
      </p:sp>
      <p:sp>
        <p:nvSpPr>
          <p:cNvPr id="144" name="Google Shape;144;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fontScale="62500" lnSpcReduction="20000"/>
          </a:bodyPr>
          <a:lstStyle/>
          <a:p>
            <a:pPr marL="0" lvl="0" indent="0" algn="just" rtl="0">
              <a:lnSpc>
                <a:spcPct val="100000"/>
              </a:lnSpc>
              <a:spcBef>
                <a:spcPts val="0"/>
              </a:spcBef>
              <a:spcAft>
                <a:spcPts val="0"/>
              </a:spcAft>
              <a:buClr>
                <a:srgbClr val="4C4C4C"/>
              </a:buClr>
              <a:buSzPct val="100000"/>
              <a:buNone/>
            </a:pPr>
            <a:r>
              <a:rPr lang="en-US">
                <a:solidFill>
                  <a:srgbClr val="4C4C4C"/>
                </a:solidFill>
                <a:latin typeface="Times New Roman"/>
                <a:ea typeface="Times New Roman"/>
                <a:cs typeface="Times New Roman"/>
                <a:sym typeface="Times New Roman"/>
              </a:rPr>
              <a:t>Machine learning has been a core component of spatial analysis in GIS. These tools and algorithms have been applied to geoprocessing tools to solve problems in </a:t>
            </a:r>
            <a:r>
              <a:rPr lang="en-US" b="1">
                <a:solidFill>
                  <a:srgbClr val="4C4C4C"/>
                </a:solidFill>
                <a:latin typeface="Times New Roman"/>
                <a:ea typeface="Times New Roman"/>
                <a:cs typeface="Times New Roman"/>
                <a:sym typeface="Times New Roman"/>
              </a:rPr>
              <a:t>three broad categories</a:t>
            </a:r>
            <a:r>
              <a:rPr lang="en-US">
                <a:solidFill>
                  <a:srgbClr val="4C4C4C"/>
                </a:solidFill>
                <a:latin typeface="Times New Roman"/>
                <a:ea typeface="Times New Roman"/>
                <a:cs typeface="Times New Roman"/>
                <a:sym typeface="Times New Roman"/>
              </a:rPr>
              <a:t>:</a:t>
            </a:r>
            <a:endParaRPr>
              <a:latin typeface="Times New Roman"/>
              <a:ea typeface="Times New Roman"/>
              <a:cs typeface="Times New Roman"/>
              <a:sym typeface="Times New Roman"/>
            </a:endParaRPr>
          </a:p>
          <a:p>
            <a:pPr marL="0" lvl="0" indent="0" algn="just" rtl="0">
              <a:lnSpc>
                <a:spcPct val="100000"/>
              </a:lnSpc>
              <a:spcBef>
                <a:spcPts val="0"/>
              </a:spcBef>
              <a:spcAft>
                <a:spcPts val="0"/>
              </a:spcAft>
              <a:buClr>
                <a:schemeClr val="dk1"/>
              </a:buClr>
              <a:buSzPct val="100000"/>
              <a:buNone/>
            </a:pPr>
            <a:endParaRPr>
              <a:solidFill>
                <a:srgbClr val="4C4C4C"/>
              </a:solidFill>
              <a:latin typeface="Times New Roman"/>
              <a:ea typeface="Times New Roman"/>
              <a:cs typeface="Times New Roman"/>
              <a:sym typeface="Times New Roman"/>
            </a:endParaRPr>
          </a:p>
          <a:p>
            <a:pPr marL="285750" lvl="0" indent="-285750" algn="just" rtl="0">
              <a:lnSpc>
                <a:spcPct val="100000"/>
              </a:lnSpc>
              <a:spcBef>
                <a:spcPts val="0"/>
              </a:spcBef>
              <a:spcAft>
                <a:spcPts val="0"/>
              </a:spcAft>
              <a:buClr>
                <a:srgbClr val="4C4C4C"/>
              </a:buClr>
              <a:buSzPct val="100000"/>
              <a:buFont typeface="Noto Sans Symbols"/>
              <a:buChar char="Ø"/>
            </a:pPr>
            <a:r>
              <a:rPr lang="en-US" b="1">
                <a:solidFill>
                  <a:srgbClr val="4C4C4C"/>
                </a:solidFill>
                <a:latin typeface="Times New Roman"/>
                <a:ea typeface="Times New Roman"/>
                <a:cs typeface="Times New Roman"/>
                <a:sym typeface="Times New Roman"/>
              </a:rPr>
              <a:t>Classification </a:t>
            </a:r>
            <a:r>
              <a:rPr lang="en-US">
                <a:solidFill>
                  <a:srgbClr val="4C4C4C"/>
                </a:solidFill>
                <a:latin typeface="Times New Roman"/>
                <a:ea typeface="Times New Roman"/>
                <a:cs typeface="Times New Roman"/>
                <a:sym typeface="Times New Roman"/>
              </a:rPr>
              <a:t>: you can use vector machine algorithms to create land-cover classification layers. </a:t>
            </a:r>
            <a:endParaRPr>
              <a:latin typeface="Times New Roman"/>
              <a:ea typeface="Times New Roman"/>
              <a:cs typeface="Times New Roman"/>
              <a:sym typeface="Times New Roman"/>
            </a:endParaRPr>
          </a:p>
          <a:p>
            <a:pPr marL="285750" lvl="0" indent="-174625" algn="just" rtl="0">
              <a:lnSpc>
                <a:spcPct val="100000"/>
              </a:lnSpc>
              <a:spcBef>
                <a:spcPts val="0"/>
              </a:spcBef>
              <a:spcAft>
                <a:spcPts val="0"/>
              </a:spcAft>
              <a:buClr>
                <a:schemeClr val="dk1"/>
              </a:buClr>
              <a:buSzPct val="100000"/>
              <a:buFont typeface="Noto Sans Symbols"/>
              <a:buNone/>
            </a:pPr>
            <a:endParaRPr>
              <a:solidFill>
                <a:srgbClr val="4C4C4C"/>
              </a:solidFill>
              <a:latin typeface="Times New Roman"/>
              <a:ea typeface="Times New Roman"/>
              <a:cs typeface="Times New Roman"/>
              <a:sym typeface="Times New Roman"/>
            </a:endParaRPr>
          </a:p>
          <a:p>
            <a:pPr marL="285750" lvl="0" indent="-285750" algn="just" rtl="0">
              <a:lnSpc>
                <a:spcPct val="100000"/>
              </a:lnSpc>
              <a:spcBef>
                <a:spcPts val="0"/>
              </a:spcBef>
              <a:spcAft>
                <a:spcPts val="0"/>
              </a:spcAft>
              <a:buClr>
                <a:srgbClr val="4C4C4C"/>
              </a:buClr>
              <a:buSzPct val="100000"/>
              <a:buFont typeface="Noto Sans Symbols"/>
              <a:buChar char="Ø"/>
            </a:pPr>
            <a:r>
              <a:rPr lang="en-US" b="1">
                <a:solidFill>
                  <a:srgbClr val="4C4C4C"/>
                </a:solidFill>
                <a:latin typeface="Times New Roman"/>
                <a:ea typeface="Times New Roman"/>
                <a:cs typeface="Times New Roman"/>
                <a:sym typeface="Times New Roman"/>
              </a:rPr>
              <a:t>Clustering : </a:t>
            </a:r>
            <a:r>
              <a:rPr lang="en-US">
                <a:solidFill>
                  <a:srgbClr val="4C4C4C"/>
                </a:solidFill>
                <a:latin typeface="Times New Roman"/>
                <a:ea typeface="Times New Roman"/>
                <a:cs typeface="Times New Roman"/>
                <a:sym typeface="Times New Roman"/>
              </a:rPr>
              <a:t>lets you process large quantities of input point data, identify the meaningful clusters within them, and separate them from the sparse noise.</a:t>
            </a:r>
            <a:endParaRPr>
              <a:latin typeface="Times New Roman"/>
              <a:ea typeface="Times New Roman"/>
              <a:cs typeface="Times New Roman"/>
              <a:sym typeface="Times New Roman"/>
            </a:endParaRPr>
          </a:p>
          <a:p>
            <a:pPr marL="0" lvl="0" indent="0" algn="just" rtl="0">
              <a:lnSpc>
                <a:spcPct val="100000"/>
              </a:lnSpc>
              <a:spcBef>
                <a:spcPts val="0"/>
              </a:spcBef>
              <a:spcAft>
                <a:spcPts val="0"/>
              </a:spcAft>
              <a:buClr>
                <a:schemeClr val="dk1"/>
              </a:buClr>
              <a:buSzPct val="100000"/>
              <a:buNone/>
            </a:pPr>
            <a:endParaRPr>
              <a:solidFill>
                <a:srgbClr val="4C4C4C"/>
              </a:solidFill>
              <a:latin typeface="Times New Roman"/>
              <a:ea typeface="Times New Roman"/>
              <a:cs typeface="Times New Roman"/>
              <a:sym typeface="Times New Roman"/>
            </a:endParaRPr>
          </a:p>
          <a:p>
            <a:pPr marL="285750" lvl="0" indent="-285750" algn="just" rtl="0">
              <a:lnSpc>
                <a:spcPct val="100000"/>
              </a:lnSpc>
              <a:spcBef>
                <a:spcPts val="0"/>
              </a:spcBef>
              <a:spcAft>
                <a:spcPts val="0"/>
              </a:spcAft>
              <a:buClr>
                <a:srgbClr val="4C4C4C"/>
              </a:buClr>
              <a:buSzPct val="100000"/>
              <a:buFont typeface="Noto Sans Symbols"/>
              <a:buChar char="Ø"/>
            </a:pPr>
            <a:r>
              <a:rPr lang="en-US" b="1">
                <a:solidFill>
                  <a:srgbClr val="4C4C4C"/>
                </a:solidFill>
                <a:latin typeface="Times New Roman"/>
                <a:ea typeface="Times New Roman"/>
                <a:cs typeface="Times New Roman"/>
                <a:sym typeface="Times New Roman"/>
              </a:rPr>
              <a:t>Prediction Algorithms : </a:t>
            </a:r>
            <a:r>
              <a:rPr lang="en-US">
                <a:solidFill>
                  <a:srgbClr val="4C4C4C"/>
                </a:solidFill>
                <a:latin typeface="Times New Roman"/>
                <a:ea typeface="Times New Roman"/>
                <a:cs typeface="Times New Roman"/>
                <a:sym typeface="Times New Roman"/>
              </a:rPr>
              <a:t>geographically weighted regression, gives you the ability to model spatially varying relationships. </a:t>
            </a:r>
            <a:r>
              <a:rPr lang="en-US" baseline="30000">
                <a:solidFill>
                  <a:srgbClr val="4C4C4C"/>
                </a:solidFill>
                <a:latin typeface="Times New Roman"/>
                <a:ea typeface="Times New Roman"/>
                <a:cs typeface="Times New Roman"/>
                <a:sym typeface="Times New Roman"/>
              </a:rPr>
              <a:t>[4]</a:t>
            </a:r>
            <a:endParaRPr baseline="30000">
              <a:latin typeface="Times New Roman"/>
              <a:ea typeface="Times New Roman"/>
              <a:cs typeface="Times New Roman"/>
              <a:sym typeface="Times New Roman"/>
            </a:endParaRPr>
          </a:p>
          <a:p>
            <a:pPr marL="285750" lvl="0" indent="-174625" algn="l" rtl="0">
              <a:lnSpc>
                <a:spcPct val="100000"/>
              </a:lnSpc>
              <a:spcBef>
                <a:spcPts val="0"/>
              </a:spcBef>
              <a:spcAft>
                <a:spcPts val="0"/>
              </a:spcAft>
              <a:buClr>
                <a:schemeClr val="dk1"/>
              </a:buClr>
              <a:buSzPct val="100000"/>
              <a:buFont typeface="Noto Sans Symbols"/>
              <a:buNone/>
            </a:pPr>
            <a:endParaRPr/>
          </a:p>
          <a:p>
            <a:pPr marL="228600" lvl="0" indent="-117475" algn="l" rtl="0">
              <a:lnSpc>
                <a:spcPct val="90000"/>
              </a:lnSpc>
              <a:spcBef>
                <a:spcPts val="1000"/>
              </a:spcBef>
              <a:spcAft>
                <a:spcPts val="0"/>
              </a:spcAft>
              <a:buClr>
                <a:schemeClr val="dk1"/>
              </a:buClr>
              <a:buSzPct val="100000"/>
              <a:buNone/>
            </a:pPr>
            <a:endParaRPr/>
          </a:p>
        </p:txBody>
      </p:sp>
      <p:pic>
        <p:nvPicPr>
          <p:cNvPr id="145" name="Google Shape;145;p5"/>
          <p:cNvPicPr preferRelativeResize="0"/>
          <p:nvPr/>
        </p:nvPicPr>
        <p:blipFill rotWithShape="1">
          <a:blip r:embed="rId3">
            <a:alphaModFix/>
          </a:blip>
          <a:srcRect/>
          <a:stretch/>
        </p:blipFill>
        <p:spPr>
          <a:xfrm>
            <a:off x="888655" y="1600201"/>
            <a:ext cx="5138094" cy="4583882"/>
          </a:xfrm>
          <a:prstGeom prst="rect">
            <a:avLst/>
          </a:prstGeom>
          <a:noFill/>
          <a:ln w="12700" cap="flat" cmpd="sng">
            <a:solidFill>
              <a:schemeClr val="dk1"/>
            </a:solidFill>
            <a:prstDash val="solid"/>
            <a:round/>
            <a:headEnd type="none" w="sm" len="sm"/>
            <a:tailEnd type="none" w="sm" len="sm"/>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49"/>
        <p:cNvGrpSpPr/>
        <p:nvPr/>
      </p:nvGrpSpPr>
      <p:grpSpPr>
        <a:xfrm>
          <a:off x="0" y="0"/>
          <a:ext cx="0" cy="0"/>
          <a:chOff x="0" y="0"/>
          <a:chExt cx="0" cy="0"/>
        </a:xfrm>
      </p:grpSpPr>
      <p:sp>
        <p:nvSpPr>
          <p:cNvPr id="150" name="Google Shape;150;p6"/>
          <p:cNvSpPr txBox="1">
            <a:spLocks noGrp="1"/>
          </p:cNvSpPr>
          <p:nvPr>
            <p:ph type="title"/>
          </p:nvPr>
        </p:nvSpPr>
        <p:spPr>
          <a:xfrm>
            <a:off x="485473" y="-4119"/>
            <a:ext cx="10307639" cy="90487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1F3864"/>
              </a:buClr>
              <a:buSzPts val="4400"/>
              <a:buFont typeface="Times New Roman"/>
              <a:buNone/>
            </a:pPr>
            <a:r>
              <a:rPr lang="en-US" b="0" i="0">
                <a:solidFill>
                  <a:srgbClr val="1F3864"/>
                </a:solidFill>
                <a:latin typeface="Times New Roman"/>
                <a:ea typeface="Times New Roman"/>
                <a:cs typeface="Times New Roman"/>
                <a:sym typeface="Times New Roman"/>
              </a:rPr>
              <a:t>Deep Learning Applications in GIS:</a:t>
            </a:r>
            <a:endParaRPr>
              <a:solidFill>
                <a:srgbClr val="1F3864"/>
              </a:solidFill>
              <a:latin typeface="Times New Roman"/>
              <a:ea typeface="Times New Roman"/>
              <a:cs typeface="Times New Roman"/>
              <a:sym typeface="Times New Roman"/>
            </a:endParaRPr>
          </a:p>
        </p:txBody>
      </p:sp>
      <p:pic>
        <p:nvPicPr>
          <p:cNvPr id="151" name="Google Shape;151;p6"/>
          <p:cNvPicPr preferRelativeResize="0">
            <a:picLocks noGrp="1"/>
          </p:cNvPicPr>
          <p:nvPr>
            <p:ph type="body" idx="1"/>
          </p:nvPr>
        </p:nvPicPr>
        <p:blipFill rotWithShape="1">
          <a:blip r:embed="rId3">
            <a:alphaModFix/>
          </a:blip>
          <a:srcRect/>
          <a:stretch/>
        </p:blipFill>
        <p:spPr>
          <a:xfrm>
            <a:off x="190242" y="1657608"/>
            <a:ext cx="5370412" cy="4248149"/>
          </a:xfrm>
          <a:prstGeom prst="rect">
            <a:avLst/>
          </a:prstGeom>
          <a:noFill/>
          <a:ln w="9525" cap="flat" cmpd="sng">
            <a:solidFill>
              <a:srgbClr val="0C0C0C"/>
            </a:solidFill>
            <a:prstDash val="solid"/>
            <a:round/>
            <a:headEnd type="none" w="sm" len="sm"/>
            <a:tailEnd type="none" w="sm" len="sm"/>
          </a:ln>
        </p:spPr>
      </p:pic>
      <p:sp>
        <p:nvSpPr>
          <p:cNvPr id="152" name="Google Shape;152;p6"/>
          <p:cNvSpPr txBox="1">
            <a:spLocks noGrp="1"/>
          </p:cNvSpPr>
          <p:nvPr>
            <p:ph type="body" idx="2"/>
          </p:nvPr>
        </p:nvSpPr>
        <p:spPr>
          <a:xfrm>
            <a:off x="5804777" y="1305440"/>
            <a:ext cx="5584033" cy="4953000"/>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rgbClr val="1F3864"/>
              </a:buClr>
              <a:buSzPts val="1800"/>
              <a:buChar char="•"/>
            </a:pPr>
            <a:r>
              <a:rPr lang="en-US" sz="1800" b="1" i="0">
                <a:solidFill>
                  <a:srgbClr val="1F3864"/>
                </a:solidFill>
                <a:latin typeface="Times New Roman"/>
                <a:ea typeface="Times New Roman"/>
                <a:cs typeface="Times New Roman"/>
                <a:sym typeface="Times New Roman"/>
              </a:rPr>
              <a:t>Image Classification</a:t>
            </a:r>
            <a:r>
              <a:rPr lang="en-US" sz="1800" b="0" i="0">
                <a:solidFill>
                  <a:srgbClr val="1F3864"/>
                </a:solidFill>
                <a:latin typeface="Times New Roman"/>
                <a:ea typeface="Times New Roman"/>
                <a:cs typeface="Times New Roman"/>
                <a:sym typeface="Times New Roman"/>
              </a:rPr>
              <a:t>: is the simplest method in determining whether a photo is of type A or B. In GIS this can be used to categorize geotagged photos.</a:t>
            </a:r>
            <a:r>
              <a:rPr lang="en-US" sz="1800">
                <a:solidFill>
                  <a:srgbClr val="1F3864"/>
                </a:solidFill>
                <a:latin typeface="Times New Roman"/>
                <a:ea typeface="Times New Roman"/>
                <a:cs typeface="Times New Roman"/>
                <a:sym typeface="Times New Roman"/>
              </a:rPr>
              <a:t> </a:t>
            </a:r>
            <a:r>
              <a:rPr lang="en-US" sz="1800" baseline="30000">
                <a:solidFill>
                  <a:srgbClr val="1F3864"/>
                </a:solidFill>
                <a:latin typeface="Times New Roman"/>
                <a:ea typeface="Times New Roman"/>
                <a:cs typeface="Times New Roman"/>
                <a:sym typeface="Times New Roman"/>
              </a:rPr>
              <a:t>[4]</a:t>
            </a:r>
            <a:endParaRPr baseline="30000">
              <a:solidFill>
                <a:srgbClr val="1F3864"/>
              </a:solidFill>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rgbClr val="1F3864"/>
              </a:buClr>
              <a:buSzPts val="1800"/>
              <a:buFont typeface="Arial"/>
              <a:buChar char="•"/>
            </a:pPr>
            <a:r>
              <a:rPr lang="en-US" sz="1800" b="1" i="0">
                <a:solidFill>
                  <a:srgbClr val="1F3864"/>
                </a:solidFill>
                <a:latin typeface="Times New Roman"/>
                <a:ea typeface="Times New Roman"/>
                <a:cs typeface="Times New Roman"/>
                <a:sym typeface="Times New Roman"/>
              </a:rPr>
              <a:t>Object Detection</a:t>
            </a:r>
            <a:r>
              <a:rPr lang="en-US" sz="1800" b="0" i="0">
                <a:solidFill>
                  <a:srgbClr val="1F3864"/>
                </a:solidFill>
                <a:latin typeface="Times New Roman"/>
                <a:ea typeface="Times New Roman"/>
                <a:cs typeface="Times New Roman"/>
                <a:sym typeface="Times New Roman"/>
              </a:rPr>
              <a:t>: is the method by which a computer manages to find objects within an image by coding them and locating them. In GIS combining this method with satellite imaging, aerial photography, or drone photography can help map objects of interest</a:t>
            </a:r>
            <a:r>
              <a:rPr lang="en-US" sz="1800">
                <a:solidFill>
                  <a:srgbClr val="1F3864"/>
                </a:solidFill>
                <a:latin typeface="Times New Roman"/>
                <a:ea typeface="Times New Roman"/>
                <a:cs typeface="Times New Roman"/>
                <a:sym typeface="Times New Roman"/>
              </a:rPr>
              <a:t>.</a:t>
            </a:r>
            <a:r>
              <a:rPr lang="en-US" sz="1800" baseline="30000">
                <a:solidFill>
                  <a:srgbClr val="1F3864"/>
                </a:solidFill>
                <a:latin typeface="Times New Roman"/>
                <a:ea typeface="Times New Roman"/>
                <a:cs typeface="Times New Roman"/>
                <a:sym typeface="Times New Roman"/>
              </a:rPr>
              <a:t>[4]</a:t>
            </a:r>
            <a:endParaRPr sz="1800" b="0" i="0" baseline="30000">
              <a:solidFill>
                <a:srgbClr val="1F3864"/>
              </a:solidFill>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rgbClr val="1F3864"/>
              </a:buClr>
              <a:buSzPts val="1800"/>
              <a:buFont typeface="Arial"/>
              <a:buChar char="•"/>
            </a:pPr>
            <a:r>
              <a:rPr lang="en-US" sz="1800" b="1" i="0">
                <a:solidFill>
                  <a:srgbClr val="1F3864"/>
                </a:solidFill>
                <a:latin typeface="Times New Roman"/>
                <a:ea typeface="Times New Roman"/>
                <a:cs typeface="Times New Roman"/>
                <a:sym typeface="Times New Roman"/>
              </a:rPr>
              <a:t>Semantic Segmentation</a:t>
            </a:r>
            <a:r>
              <a:rPr lang="en-US" sz="1800" b="0" i="0">
                <a:solidFill>
                  <a:srgbClr val="1F3864"/>
                </a:solidFill>
                <a:latin typeface="Times New Roman"/>
                <a:ea typeface="Times New Roman"/>
                <a:cs typeface="Times New Roman"/>
                <a:sym typeface="Times New Roman"/>
              </a:rPr>
              <a:t>: is a method in which each image pixel is classified to belong to a particular class. In GIS this method can be used for Land Cover Classification</a:t>
            </a:r>
            <a:r>
              <a:rPr lang="en-US" sz="1800">
                <a:solidFill>
                  <a:srgbClr val="1F3864"/>
                </a:solidFill>
                <a:latin typeface="Times New Roman"/>
                <a:ea typeface="Times New Roman"/>
                <a:cs typeface="Times New Roman"/>
                <a:sym typeface="Times New Roman"/>
              </a:rPr>
              <a:t>.</a:t>
            </a:r>
            <a:r>
              <a:rPr lang="en-US" sz="1800" baseline="30000"/>
              <a:t>[4]</a:t>
            </a:r>
            <a:endParaRPr sz="1800" b="0" i="0" baseline="30000"/>
          </a:p>
          <a:p>
            <a:pPr marL="228600" lvl="0" indent="-228600" algn="just" rtl="0">
              <a:lnSpc>
                <a:spcPct val="90000"/>
              </a:lnSpc>
              <a:spcBef>
                <a:spcPts val="1000"/>
              </a:spcBef>
              <a:spcAft>
                <a:spcPts val="0"/>
              </a:spcAft>
              <a:buClr>
                <a:srgbClr val="1F3864"/>
              </a:buClr>
              <a:buSzPts val="1800"/>
              <a:buChar char="•"/>
            </a:pPr>
            <a:r>
              <a:rPr lang="en-US" sz="1800" b="1" i="0">
                <a:solidFill>
                  <a:srgbClr val="1F3864"/>
                </a:solidFill>
                <a:latin typeface="Times New Roman"/>
                <a:ea typeface="Times New Roman"/>
                <a:cs typeface="Times New Roman"/>
                <a:sym typeface="Times New Roman"/>
              </a:rPr>
              <a:t>Instance Segmentation</a:t>
            </a:r>
            <a:r>
              <a:rPr lang="en-US" sz="1800" b="0" i="0">
                <a:solidFill>
                  <a:srgbClr val="1F3864"/>
                </a:solidFill>
                <a:latin typeface="Times New Roman"/>
                <a:ea typeface="Times New Roman"/>
                <a:cs typeface="Times New Roman"/>
                <a:sym typeface="Times New Roman"/>
              </a:rPr>
              <a:t>: which is a more precise Object Detection method from which the exact shape of the object found in the image can be extracted. This method can be combined in GIS with LiDAR data to rebuild buildings in 3D</a:t>
            </a:r>
            <a:r>
              <a:rPr lang="en-US" sz="1800">
                <a:solidFill>
                  <a:srgbClr val="1F3864"/>
                </a:solidFill>
                <a:latin typeface="Times New Roman"/>
                <a:ea typeface="Times New Roman"/>
                <a:cs typeface="Times New Roman"/>
                <a:sym typeface="Times New Roman"/>
              </a:rPr>
              <a:t>. </a:t>
            </a:r>
            <a:r>
              <a:rPr lang="en-US" sz="1800" baseline="30000">
                <a:solidFill>
                  <a:srgbClr val="1F3864"/>
                </a:solidFill>
                <a:latin typeface="Times New Roman"/>
                <a:ea typeface="Times New Roman"/>
                <a:cs typeface="Times New Roman"/>
                <a:sym typeface="Times New Roman"/>
              </a:rPr>
              <a:t>[4]</a:t>
            </a:r>
            <a:endParaRPr sz="1800" b="0" i="0" baseline="30000">
              <a:solidFill>
                <a:srgbClr val="1F3864"/>
              </a:solidFill>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6"/>
        <p:cNvGrpSpPr/>
        <p:nvPr/>
      </p:nvGrpSpPr>
      <p:grpSpPr>
        <a:xfrm>
          <a:off x="0" y="0"/>
          <a:ext cx="0" cy="0"/>
          <a:chOff x="0" y="0"/>
          <a:chExt cx="0" cy="0"/>
        </a:xfrm>
      </p:grpSpPr>
      <p:sp>
        <p:nvSpPr>
          <p:cNvPr id="157" name="Google Shape;157;p7"/>
          <p:cNvSpPr txBox="1">
            <a:spLocks noGrp="1"/>
          </p:cNvSpPr>
          <p:nvPr>
            <p:ph type="title"/>
          </p:nvPr>
        </p:nvSpPr>
        <p:spPr>
          <a:xfrm>
            <a:off x="556532" y="643467"/>
            <a:ext cx="11210925" cy="744836"/>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Calibri"/>
              <a:buNone/>
            </a:pPr>
            <a:r>
              <a:rPr lang="en-US" sz="3200">
                <a:solidFill>
                  <a:schemeClr val="lt1"/>
                </a:solidFill>
                <a:latin typeface="Calibri"/>
                <a:ea typeface="Calibri"/>
                <a:cs typeface="Calibri"/>
                <a:sym typeface="Calibri"/>
              </a:rPr>
              <a:t>Literature Review on</a:t>
            </a:r>
            <a:endParaRPr/>
          </a:p>
        </p:txBody>
      </p:sp>
      <p:graphicFrame>
        <p:nvGraphicFramePr>
          <p:cNvPr id="158" name="Google Shape;158;p7"/>
          <p:cNvGraphicFramePr/>
          <p:nvPr/>
        </p:nvGraphicFramePr>
        <p:xfrm>
          <a:off x="-18585" y="758284"/>
          <a:ext cx="12210575" cy="6099700"/>
        </p:xfrm>
        <a:graphic>
          <a:graphicData uri="http://schemas.openxmlformats.org/drawingml/2006/table">
            <a:tbl>
              <a:tblPr firstRow="1" bandRow="1">
                <a:noFill/>
                <a:tableStyleId>{CF931491-B8F3-4ADD-867D-87214FB087A6}</a:tableStyleId>
              </a:tblPr>
              <a:tblGrid>
                <a:gridCol w="1061975"/>
                <a:gridCol w="1996000"/>
                <a:gridCol w="1524800"/>
                <a:gridCol w="5039450"/>
                <a:gridCol w="2588350"/>
              </a:tblGrid>
              <a:tr h="401725">
                <a:tc>
                  <a:txBody>
                    <a:bodyPr/>
                    <a:lstStyle/>
                    <a:p>
                      <a:pPr marL="0" marR="0" lvl="0" indent="0" algn="ctr" rtl="0">
                        <a:spcBef>
                          <a:spcPts val="0"/>
                        </a:spcBef>
                        <a:spcAft>
                          <a:spcPts val="0"/>
                        </a:spcAft>
                        <a:buNone/>
                      </a:pPr>
                      <a:r>
                        <a:rPr lang="en-US" sz="1200" u="none" strike="noStrike" cap="none"/>
                        <a:t>Sr. No.</a:t>
                      </a:r>
                      <a:endParaRPr sz="1200" u="none" strike="noStrike" cap="none"/>
                    </a:p>
                  </a:txBody>
                  <a:tcPr marL="0" marR="0" marT="0" marB="0" anchor="ctr"/>
                </a:tc>
                <a:tc>
                  <a:txBody>
                    <a:bodyPr/>
                    <a:lstStyle/>
                    <a:p>
                      <a:pPr marL="0" marR="0" lvl="0" indent="0" algn="ctr" rtl="0">
                        <a:spcBef>
                          <a:spcPts val="0"/>
                        </a:spcBef>
                        <a:spcAft>
                          <a:spcPts val="0"/>
                        </a:spcAft>
                        <a:buNone/>
                      </a:pPr>
                      <a:r>
                        <a:rPr lang="en-US" sz="1200" u="none" strike="noStrike" cap="none"/>
                        <a:t>Authors</a:t>
                      </a:r>
                      <a:endParaRPr sz="1200" u="none" strike="noStrike" cap="none"/>
                    </a:p>
                  </a:txBody>
                  <a:tcPr marL="0" marR="0" marT="0" marB="0" anchor="ctr"/>
                </a:tc>
                <a:tc>
                  <a:txBody>
                    <a:bodyPr/>
                    <a:lstStyle/>
                    <a:p>
                      <a:pPr marL="0" marR="0" lvl="0" indent="0" algn="ctr" rtl="0">
                        <a:spcBef>
                          <a:spcPts val="0"/>
                        </a:spcBef>
                        <a:spcAft>
                          <a:spcPts val="0"/>
                        </a:spcAft>
                        <a:buNone/>
                      </a:pPr>
                      <a:r>
                        <a:rPr lang="en-US" sz="1200" u="none" strike="noStrike" cap="none"/>
                        <a:t>Publisher / Year</a:t>
                      </a:r>
                      <a:endParaRPr sz="1200" u="none" strike="noStrike" cap="none"/>
                    </a:p>
                  </a:txBody>
                  <a:tcPr marL="0" marR="0" marT="0" marB="0" anchor="ctr"/>
                </a:tc>
                <a:tc>
                  <a:txBody>
                    <a:bodyPr/>
                    <a:lstStyle/>
                    <a:p>
                      <a:pPr marL="0" marR="0" lvl="0" indent="0" algn="ctr" rtl="0">
                        <a:spcBef>
                          <a:spcPts val="0"/>
                        </a:spcBef>
                        <a:spcAft>
                          <a:spcPts val="0"/>
                        </a:spcAft>
                        <a:buNone/>
                      </a:pPr>
                      <a:r>
                        <a:rPr lang="en-US" sz="1200" u="none" strike="noStrike" cap="none"/>
                        <a:t>Method / Advantage</a:t>
                      </a:r>
                      <a:endParaRPr sz="1200" u="none" strike="noStrike" cap="none"/>
                    </a:p>
                  </a:txBody>
                  <a:tcPr marL="0" marR="0" marT="0" marB="0" anchor="ctr"/>
                </a:tc>
                <a:tc>
                  <a:txBody>
                    <a:bodyPr/>
                    <a:lstStyle/>
                    <a:p>
                      <a:pPr marL="0" marR="0" lvl="0" indent="0" algn="ctr" rtl="0">
                        <a:spcBef>
                          <a:spcPts val="0"/>
                        </a:spcBef>
                        <a:spcAft>
                          <a:spcPts val="0"/>
                        </a:spcAft>
                        <a:buNone/>
                      </a:pPr>
                      <a:r>
                        <a:rPr lang="en-US" sz="1200" u="none" strike="noStrike" cap="none"/>
                        <a:t>Future Perspective</a:t>
                      </a:r>
                      <a:endParaRPr sz="1200" u="none" strike="noStrike" cap="none"/>
                    </a:p>
                  </a:txBody>
                  <a:tcPr marL="0" marR="0" marT="0" marB="0" anchor="ctr"/>
                </a:tc>
              </a:tr>
              <a:tr h="1458850">
                <a:tc>
                  <a:txBody>
                    <a:bodyPr/>
                    <a:lstStyle/>
                    <a:p>
                      <a:pPr marL="0" marR="0" lvl="0" indent="0" algn="l" rtl="0">
                        <a:spcBef>
                          <a:spcPts val="0"/>
                        </a:spcBef>
                        <a:spcAft>
                          <a:spcPts val="0"/>
                        </a:spcAft>
                        <a:buNone/>
                      </a:pPr>
                      <a:r>
                        <a:rPr lang="en-US" sz="1400" u="none" strike="noStrike" cap="none">
                          <a:latin typeface="Times New Roman"/>
                          <a:ea typeface="Times New Roman"/>
                          <a:cs typeface="Times New Roman"/>
                          <a:sym typeface="Times New Roman"/>
                        </a:rPr>
                        <a:t>1</a:t>
                      </a:r>
                      <a:endParaRPr sz="1400" u="none" strike="noStrike" cap="none">
                        <a:latin typeface="Times New Roman"/>
                        <a:ea typeface="Times New Roman"/>
                        <a:cs typeface="Times New Roman"/>
                        <a:sym typeface="Times New Roman"/>
                      </a:endParaRPr>
                    </a:p>
                  </a:txBody>
                  <a:tcPr marL="0" marR="0" marT="0" marB="0" anchor="ctr"/>
                </a:tc>
                <a:tc>
                  <a:txBody>
                    <a:bodyPr/>
                    <a:lstStyle/>
                    <a:p>
                      <a:pPr marL="0" marR="0" lvl="0" indent="0" algn="l" rtl="0">
                        <a:spcBef>
                          <a:spcPts val="0"/>
                        </a:spcBef>
                        <a:spcAft>
                          <a:spcPts val="0"/>
                        </a:spcAft>
                        <a:buNone/>
                      </a:pPr>
                      <a:r>
                        <a:rPr lang="en-US" sz="1400" u="none" strike="noStrike" cap="none">
                          <a:solidFill>
                            <a:schemeClr val="dk1"/>
                          </a:solidFill>
                          <a:latin typeface="Times New Roman"/>
                          <a:ea typeface="Times New Roman"/>
                          <a:cs typeface="Times New Roman"/>
                          <a:sym typeface="Times New Roman"/>
                        </a:rPr>
                        <a:t>Yepeng Yao</a:t>
                      </a:r>
                      <a:endParaRPr/>
                    </a:p>
                    <a:p>
                      <a:pPr marL="0" marR="0" lvl="0" indent="0" algn="l" rtl="0">
                        <a:spcBef>
                          <a:spcPts val="0"/>
                        </a:spcBef>
                        <a:spcAft>
                          <a:spcPts val="0"/>
                        </a:spcAft>
                        <a:buNone/>
                      </a:pPr>
                      <a:r>
                        <a:rPr lang="en-US" sz="1400" u="none" strike="noStrike" cap="none">
                          <a:solidFill>
                            <a:schemeClr val="dk1"/>
                          </a:solidFill>
                          <a:latin typeface="Times New Roman"/>
                          <a:ea typeface="Times New Roman"/>
                          <a:cs typeface="Times New Roman"/>
                          <a:sym typeface="Times New Roman"/>
                        </a:rPr>
                        <a:t>, Wenzhong Shi , Anshu Zhang</a:t>
                      </a:r>
                      <a:endParaRPr/>
                    </a:p>
                    <a:p>
                      <a:pPr marL="0" marR="0" lvl="0" indent="0" algn="l" rtl="0">
                        <a:spcBef>
                          <a:spcPts val="0"/>
                        </a:spcBef>
                        <a:spcAft>
                          <a:spcPts val="0"/>
                        </a:spcAft>
                        <a:buNone/>
                      </a:pPr>
                      <a:r>
                        <a:rPr lang="en-US" sz="1400" u="none" strike="noStrike" cap="none">
                          <a:solidFill>
                            <a:schemeClr val="dk1"/>
                          </a:solidFill>
                          <a:latin typeface="Times New Roman"/>
                          <a:ea typeface="Times New Roman"/>
                          <a:cs typeface="Times New Roman"/>
                          <a:sym typeface="Times New Roman"/>
                        </a:rPr>
                        <a:t>, Zhewei Liu and Shuli Luo</a:t>
                      </a:r>
                      <a:endParaRPr sz="1400" u="none" strike="noStrike" cap="none">
                        <a:solidFill>
                          <a:schemeClr val="dk1"/>
                        </a:solidFill>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400" u="none" strike="noStrike" cap="none">
                          <a:latin typeface="Times New Roman"/>
                          <a:ea typeface="Times New Roman"/>
                          <a:cs typeface="Times New Roman"/>
                          <a:sym typeface="Times New Roman"/>
                        </a:rPr>
                        <a:t>2020</a:t>
                      </a:r>
                      <a:endParaRPr sz="1400" u="none" strike="noStrike" cap="none">
                        <a:latin typeface="Times New Roman"/>
                        <a:ea typeface="Times New Roman"/>
                        <a:cs typeface="Times New Roman"/>
                        <a:sym typeface="Times New Roman"/>
                      </a:endParaRPr>
                    </a:p>
                  </a:txBody>
                  <a:tcPr marL="0" marR="0" marT="0" marB="0" anchor="ctr"/>
                </a:tc>
                <a:tc>
                  <a:txBody>
                    <a:bodyPr/>
                    <a:lstStyle/>
                    <a:p>
                      <a:pPr marL="283210" marR="0" lvl="0" indent="-283210" algn="l" rtl="0">
                        <a:spcBef>
                          <a:spcPts val="0"/>
                        </a:spcBef>
                        <a:spcAft>
                          <a:spcPts val="0"/>
                        </a:spcAft>
                        <a:buNone/>
                      </a:pPr>
                      <a:r>
                        <a:rPr lang="en-US" sz="1400" u="none" strike="noStrike" cap="none">
                          <a:latin typeface="Times New Roman"/>
                          <a:ea typeface="Times New Roman"/>
                          <a:cs typeface="Times New Roman"/>
                          <a:sym typeface="Times New Roman"/>
                        </a:rPr>
                        <a:t>      This study collected a comprehensive dataset including a total of 3815 confrmed cases and corresponding locations from January 18 to October 5, 2020. Alinear regression model and Geographically Weighted Regression model were then applied to explore the underlying relationships between COVID-19 cases and the urban BE. </a:t>
                      </a:r>
                      <a:r>
                        <a:rPr lang="en-US" sz="1400" u="none" strike="noStrike" cap="none" baseline="30000">
                          <a:latin typeface="Times New Roman"/>
                          <a:ea typeface="Times New Roman"/>
                          <a:cs typeface="Times New Roman"/>
                          <a:sym typeface="Times New Roman"/>
                        </a:rPr>
                        <a:t>[5]</a:t>
                      </a:r>
                      <a:endParaRPr sz="1400" u="none" strike="noStrike" cap="none" baseline="30000">
                        <a:latin typeface="Times New Roman"/>
                        <a:ea typeface="Times New Roman"/>
                        <a:cs typeface="Times New Roman"/>
                        <a:sym typeface="Times New Roman"/>
                      </a:endParaRPr>
                    </a:p>
                  </a:txBody>
                  <a:tcPr marL="0" marR="0" marT="0" marB="0" anchor="ctr"/>
                </a:tc>
                <a:tc>
                  <a:txBody>
                    <a:bodyPr/>
                    <a:lstStyle/>
                    <a:p>
                      <a:pPr marL="0" marR="0" lvl="0" indent="0" algn="l" rtl="0">
                        <a:spcBef>
                          <a:spcPts val="0"/>
                        </a:spcBef>
                        <a:spcAft>
                          <a:spcPts val="0"/>
                        </a:spcAft>
                        <a:buNone/>
                      </a:pPr>
                      <a:r>
                        <a:rPr lang="en-US" sz="1400" u="none" strike="noStrike" cap="none">
                          <a:latin typeface="Times New Roman"/>
                          <a:ea typeface="Times New Roman"/>
                          <a:cs typeface="Times New Roman"/>
                          <a:sym typeface="Times New Roman"/>
                        </a:rPr>
                        <a:t>To find  relationship between the spatial confguration of street network and the spread of COVID-19 cases.</a:t>
                      </a:r>
                      <a:endParaRPr sz="1400" u="none" strike="noStrike" cap="none">
                        <a:latin typeface="Times New Roman"/>
                        <a:ea typeface="Times New Roman"/>
                        <a:cs typeface="Times New Roman"/>
                        <a:sym typeface="Times New Roman"/>
                      </a:endParaRPr>
                    </a:p>
                  </a:txBody>
                  <a:tcPr marL="0" marR="0" marT="0" marB="0" anchor="ctr"/>
                </a:tc>
              </a:tr>
              <a:tr h="1892275">
                <a:tc>
                  <a:txBody>
                    <a:bodyPr/>
                    <a:lstStyle/>
                    <a:p>
                      <a:pPr marL="0" marR="0" lvl="0" indent="0" algn="l" rtl="0">
                        <a:spcBef>
                          <a:spcPts val="0"/>
                        </a:spcBef>
                        <a:spcAft>
                          <a:spcPts val="0"/>
                        </a:spcAft>
                        <a:buNone/>
                      </a:pPr>
                      <a:r>
                        <a:rPr lang="en-US" sz="1400" u="none" strike="noStrike" cap="none">
                          <a:latin typeface="Times New Roman"/>
                          <a:ea typeface="Times New Roman"/>
                          <a:cs typeface="Times New Roman"/>
                          <a:sym typeface="Times New Roman"/>
                        </a:rPr>
                        <a:t>2</a:t>
                      </a:r>
                      <a:endParaRPr sz="1400" u="none" strike="noStrike" cap="none">
                        <a:latin typeface="Times New Roman"/>
                        <a:ea typeface="Times New Roman"/>
                        <a:cs typeface="Times New Roman"/>
                        <a:sym typeface="Times New Roman"/>
                      </a:endParaRPr>
                    </a:p>
                  </a:txBody>
                  <a:tcPr marL="0" marR="0" marT="0" marB="0" anchor="ctr"/>
                </a:tc>
                <a:tc>
                  <a:txBody>
                    <a:bodyPr/>
                    <a:lstStyle/>
                    <a:p>
                      <a:pPr marL="0" marR="0" lvl="0" indent="0" algn="l" rtl="0">
                        <a:spcBef>
                          <a:spcPts val="0"/>
                        </a:spcBef>
                        <a:spcAft>
                          <a:spcPts val="0"/>
                        </a:spcAft>
                        <a:buNone/>
                      </a:pPr>
                      <a:r>
                        <a:rPr lang="en-US" sz="1400" u="none" strike="noStrike" cap="none">
                          <a:latin typeface="Times New Roman"/>
                          <a:ea typeface="Times New Roman"/>
                          <a:cs typeface="Times New Roman"/>
                          <a:sym typeface="Times New Roman"/>
                        </a:rPr>
                        <a:t>Puji Adiatna Nadi , AbdulKader Murad</a:t>
                      </a:r>
                      <a:endParaRPr sz="1400" u="none" strike="noStrike" cap="none">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400" u="none" strike="noStrike" cap="none">
                          <a:latin typeface="Times New Roman"/>
                          <a:ea typeface="Times New Roman"/>
                          <a:cs typeface="Times New Roman"/>
                          <a:sym typeface="Times New Roman"/>
                        </a:rPr>
                        <a:t> 2010</a:t>
                      </a:r>
                      <a:endParaRPr sz="1400" u="none" strike="noStrike" cap="none">
                        <a:latin typeface="Times New Roman"/>
                        <a:ea typeface="Times New Roman"/>
                        <a:cs typeface="Times New Roman"/>
                        <a:sym typeface="Times New Roman"/>
                      </a:endParaRPr>
                    </a:p>
                  </a:txBody>
                  <a:tcPr marL="0" marR="0" marT="0" marB="0" anchor="ctr"/>
                </a:tc>
                <a:tc>
                  <a:txBody>
                    <a:bodyPr/>
                    <a:lstStyle/>
                    <a:p>
                      <a:pPr marL="0" marR="0" lvl="0" indent="0" algn="l" rtl="0">
                        <a:spcBef>
                          <a:spcPts val="0"/>
                        </a:spcBef>
                        <a:spcAft>
                          <a:spcPts val="0"/>
                        </a:spcAft>
                        <a:buNone/>
                      </a:pPr>
                      <a:r>
                        <a:rPr lang="en-US" sz="1400" b="0" i="0" u="none" strike="noStrike" cap="none">
                          <a:solidFill>
                            <a:schemeClr val="dk1"/>
                          </a:solidFill>
                          <a:latin typeface="Times New Roman"/>
                          <a:ea typeface="Times New Roman"/>
                          <a:cs typeface="Times New Roman"/>
                          <a:sym typeface="Times New Roman"/>
                        </a:rPr>
                        <a:t> The GIS application in urban transport performance studies consist of seven classifications: accessibility, air pollution (emission), noise pollution, energy consumption, public transport, traffic and road network. This paper shows the use of GIS in Sustainable Urban Transport (SUT) performance is dominantly on traffic and road network studies . </a:t>
                      </a:r>
                      <a:r>
                        <a:rPr lang="en-US" sz="1400" b="0" i="0" u="none" strike="noStrike" cap="none" baseline="30000">
                          <a:solidFill>
                            <a:schemeClr val="dk1"/>
                          </a:solidFill>
                          <a:latin typeface="Times New Roman"/>
                          <a:ea typeface="Times New Roman"/>
                          <a:cs typeface="Times New Roman"/>
                          <a:sym typeface="Times New Roman"/>
                        </a:rPr>
                        <a:t>[6]</a:t>
                      </a:r>
                      <a:endParaRPr/>
                    </a:p>
                    <a:p>
                      <a:pPr marL="283210" marR="0" lvl="0" indent="-283210" algn="l" rtl="0">
                        <a:spcBef>
                          <a:spcPts val="0"/>
                        </a:spcBef>
                        <a:spcAft>
                          <a:spcPts val="0"/>
                        </a:spcAft>
                        <a:buNone/>
                      </a:pPr>
                      <a:endParaRPr sz="1400" u="none" strike="noStrike" cap="none">
                        <a:latin typeface="Times New Roman"/>
                        <a:ea typeface="Times New Roman"/>
                        <a:cs typeface="Times New Roman"/>
                        <a:sym typeface="Times New Roman"/>
                      </a:endParaRPr>
                    </a:p>
                  </a:txBody>
                  <a:tcPr marL="0" marR="0" marT="0" marB="0" anchor="ctr"/>
                </a:tc>
                <a:tc>
                  <a:txBody>
                    <a:bodyPr/>
                    <a:lstStyle/>
                    <a:p>
                      <a:pPr marL="0" marR="0" lvl="0" indent="0" algn="l" rtl="0">
                        <a:spcBef>
                          <a:spcPts val="0"/>
                        </a:spcBef>
                        <a:spcAft>
                          <a:spcPts val="0"/>
                        </a:spcAft>
                        <a:buNone/>
                      </a:pPr>
                      <a:r>
                        <a:rPr lang="en-US" sz="1400" u="none" strike="noStrike" cap="none">
                          <a:latin typeface="Times New Roman"/>
                          <a:ea typeface="Times New Roman"/>
                          <a:cs typeface="Times New Roman"/>
                          <a:sym typeface="Times New Roman"/>
                        </a:rPr>
                        <a:t>Promoting and improving the use of GIS in increasing </a:t>
                      </a:r>
                      <a:endParaRPr sz="1400" u="none" strike="noStrike" cap="none">
                        <a:latin typeface="Times New Roman"/>
                        <a:ea typeface="Times New Roman"/>
                        <a:cs typeface="Times New Roman"/>
                        <a:sym typeface="Times New Roman"/>
                      </a:endParaRPr>
                    </a:p>
                    <a:p>
                      <a:pPr marL="0" marR="0" lvl="0" indent="0" algn="l" rtl="0">
                        <a:spcBef>
                          <a:spcPts val="0"/>
                        </a:spcBef>
                        <a:spcAft>
                          <a:spcPts val="0"/>
                        </a:spcAft>
                        <a:buNone/>
                      </a:pPr>
                      <a:r>
                        <a:rPr lang="en-US" sz="1400" u="none" strike="noStrike" cap="none">
                          <a:latin typeface="Times New Roman"/>
                          <a:ea typeface="Times New Roman"/>
                          <a:cs typeface="Times New Roman"/>
                          <a:sym typeface="Times New Roman"/>
                        </a:rPr>
                        <a:t>The </a:t>
                      </a:r>
                      <a:r>
                        <a:rPr lang="en-US" sz="1400" b="0" i="0" u="none" strike="noStrike" cap="none">
                          <a:solidFill>
                            <a:schemeClr val="dk1"/>
                          </a:solidFill>
                          <a:latin typeface="Times New Roman"/>
                          <a:ea typeface="Times New Roman"/>
                          <a:cs typeface="Times New Roman"/>
                          <a:sym typeface="Times New Roman"/>
                        </a:rPr>
                        <a:t>urban transport </a:t>
                      </a:r>
                      <a:endParaRPr/>
                    </a:p>
                    <a:p>
                      <a:pPr marL="0" marR="0" lvl="0" indent="0" algn="l" rtl="0">
                        <a:spcBef>
                          <a:spcPts val="0"/>
                        </a:spcBef>
                        <a:spcAft>
                          <a:spcPts val="0"/>
                        </a:spcAft>
                        <a:buNone/>
                      </a:pPr>
                      <a:r>
                        <a:rPr lang="en-US" sz="1400" b="0" i="0">
                          <a:solidFill>
                            <a:schemeClr val="dk1"/>
                          </a:solidFill>
                          <a:latin typeface="Times New Roman"/>
                          <a:ea typeface="Times New Roman"/>
                          <a:cs typeface="Times New Roman"/>
                          <a:sym typeface="Times New Roman"/>
                        </a:rPr>
                        <a:t>sustainability</a:t>
                      </a:r>
                      <a:endParaRPr/>
                    </a:p>
                    <a:p>
                      <a:pPr marL="0" marR="0" lvl="0" indent="0" algn="l" rtl="0">
                        <a:spcBef>
                          <a:spcPts val="0"/>
                        </a:spcBef>
                        <a:spcAft>
                          <a:spcPts val="0"/>
                        </a:spcAft>
                        <a:buNone/>
                      </a:pPr>
                      <a:endParaRPr sz="1400">
                        <a:latin typeface="Times New Roman"/>
                        <a:ea typeface="Times New Roman"/>
                        <a:cs typeface="Times New Roman"/>
                        <a:sym typeface="Times New Roman"/>
                      </a:endParaRPr>
                    </a:p>
                  </a:txBody>
                  <a:tcPr marL="0" marR="0" marT="0" marB="0" anchor="ctr"/>
                </a:tc>
              </a:tr>
              <a:tr h="1173425">
                <a:tc>
                  <a:txBody>
                    <a:bodyPr/>
                    <a:lstStyle/>
                    <a:p>
                      <a:pPr marL="0" marR="0" lvl="0" indent="0" algn="l" rtl="0">
                        <a:spcBef>
                          <a:spcPts val="0"/>
                        </a:spcBef>
                        <a:spcAft>
                          <a:spcPts val="0"/>
                        </a:spcAft>
                        <a:buNone/>
                      </a:pPr>
                      <a:r>
                        <a:rPr lang="en-US" sz="1400">
                          <a:latin typeface="Times New Roman"/>
                          <a:ea typeface="Times New Roman"/>
                          <a:cs typeface="Times New Roman"/>
                          <a:sym typeface="Times New Roman"/>
                        </a:rPr>
                        <a:t>3</a:t>
                      </a:r>
                      <a:endParaRPr sz="1400">
                        <a:latin typeface="Times New Roman"/>
                        <a:ea typeface="Times New Roman"/>
                        <a:cs typeface="Times New Roman"/>
                        <a:sym typeface="Times New Roman"/>
                      </a:endParaRPr>
                    </a:p>
                  </a:txBody>
                  <a:tcPr marL="0" marR="0" marT="0" marB="0" anchor="ctr"/>
                </a:tc>
                <a:tc>
                  <a:txBody>
                    <a:bodyPr/>
                    <a:lstStyle/>
                    <a:p>
                      <a:pPr marL="0" marR="0" lvl="0" indent="0" algn="l" rtl="0">
                        <a:lnSpc>
                          <a:spcPct val="100000"/>
                        </a:lnSpc>
                        <a:spcBef>
                          <a:spcPts val="0"/>
                        </a:spcBef>
                        <a:spcAft>
                          <a:spcPts val="0"/>
                        </a:spcAft>
                        <a:buClr>
                          <a:schemeClr val="dk1"/>
                        </a:buClr>
                        <a:buSzPts val="1400"/>
                        <a:buFont typeface="Times New Roman"/>
                        <a:buNone/>
                      </a:pPr>
                      <a:r>
                        <a:rPr lang="en-US" sz="1400" b="0" i="0" u="sng">
                          <a:solidFill>
                            <a:schemeClr val="dk1"/>
                          </a:solidFill>
                          <a:latin typeface="Times New Roman"/>
                          <a:ea typeface="Times New Roman"/>
                          <a:cs typeface="Times New Roman"/>
                          <a:sym typeface="Times New Roman"/>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 Davis</a:t>
                      </a:r>
                      <a:r>
                        <a:rPr lang="en-US" sz="1400" b="0" i="0" u="none">
                          <a:solidFill>
                            <a:schemeClr val="dk1"/>
                          </a:solidFill>
                          <a:latin typeface="Times New Roman"/>
                          <a:ea typeface="Times New Roman"/>
                          <a:cs typeface="Times New Roman"/>
                          <a:sym typeface="Times New Roman"/>
                        </a:rPr>
                        <a:t>, </a:t>
                      </a:r>
                      <a:r>
                        <a:rPr lang="en-US" sz="1400" b="0" i="0" u="sng">
                          <a:solidFill>
                            <a:schemeClr val="dk1"/>
                          </a:solidFill>
                          <a:latin typeface="Times New Roman"/>
                          <a:ea typeface="Times New Roman"/>
                          <a:cs typeface="Times New Roman"/>
                          <a:sym typeface="Times New Roman"/>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D. Quattrochi</a:t>
                      </a:r>
                      <a:r>
                        <a:rPr lang="en-US" sz="1400" b="0" i="0" u="none">
                          <a:solidFill>
                            <a:schemeClr val="dk1"/>
                          </a:solidFill>
                          <a:latin typeface="Times New Roman"/>
                          <a:ea typeface="Times New Roman"/>
                          <a:cs typeface="Times New Roman"/>
                          <a:sym typeface="Times New Roman"/>
                        </a:rPr>
                        <a:t>, </a:t>
                      </a:r>
                      <a:r>
                        <a:rPr lang="en-US" sz="1400" b="0" i="0" u="sng">
                          <a:solidFill>
                            <a:schemeClr val="dk1"/>
                          </a:solidFill>
                          <a:latin typeface="Times New Roman"/>
                          <a:ea typeface="Times New Roman"/>
                          <a:cs typeface="Times New Roman"/>
                          <a:sym typeface="Times New Roman"/>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M. Ridd</a:t>
                      </a:r>
                      <a:r>
                        <a:rPr lang="en-US" sz="1400" b="0" i="0" u="none">
                          <a:solidFill>
                            <a:schemeClr val="dk1"/>
                          </a:solidFill>
                          <a:latin typeface="Times New Roman"/>
                          <a:ea typeface="Times New Roman"/>
                          <a:cs typeface="Times New Roman"/>
                          <a:sym typeface="Times New Roman"/>
                        </a:rPr>
                        <a:t>, </a:t>
                      </a:r>
                      <a:r>
                        <a:rPr lang="en-US" sz="1400" b="0" i="0" u="sng">
                          <a:solidFill>
                            <a:schemeClr val="dk1"/>
                          </a:solidFill>
                          <a:latin typeface="Times New Roman"/>
                          <a:ea typeface="Times New Roman"/>
                          <a:cs typeface="Times New Roman"/>
                          <a:sym typeface="Times New Roman"/>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N. Lam</a:t>
                      </a:r>
                      <a:r>
                        <a:rPr lang="en-US" sz="1400" b="0" i="0" u="none">
                          <a:solidFill>
                            <a:schemeClr val="dk1"/>
                          </a:solidFill>
                          <a:latin typeface="Times New Roman"/>
                          <a:ea typeface="Times New Roman"/>
                          <a:cs typeface="Times New Roman"/>
                          <a:sym typeface="Times New Roman"/>
                        </a:rPr>
                        <a:t>, </a:t>
                      </a:r>
                      <a:r>
                        <a:rPr lang="en-US" sz="1400" b="0" i="0" u="sng">
                          <a:solidFill>
                            <a:schemeClr val="dk1"/>
                          </a:solidFill>
                          <a:latin typeface="Times New Roman"/>
                          <a:ea typeface="Times New Roman"/>
                          <a:cs typeface="Times New Roman"/>
                          <a:sym typeface="Times New Roman"/>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 Walsh</a:t>
                      </a:r>
                      <a:endParaRPr sz="1400" u="none">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endParaRPr sz="1400">
                        <a:latin typeface="Times New Roman"/>
                        <a:ea typeface="Times New Roman"/>
                        <a:cs typeface="Times New Roman"/>
                        <a:sym typeface="Times New Roman"/>
                      </a:endParaRPr>
                    </a:p>
                  </a:txBody>
                  <a:tcPr marL="0" marR="0" marT="0" marB="0" anchor="ctr"/>
                </a:tc>
                <a:tc>
                  <a:txBody>
                    <a:bodyPr/>
                    <a:lstStyle/>
                    <a:p>
                      <a:pPr marL="0" marR="0" lvl="0" indent="0" algn="ctr" rtl="0">
                        <a:lnSpc>
                          <a:spcPct val="100000"/>
                        </a:lnSpc>
                        <a:spcBef>
                          <a:spcPts val="0"/>
                        </a:spcBef>
                        <a:spcAft>
                          <a:spcPts val="0"/>
                        </a:spcAft>
                        <a:buClr>
                          <a:schemeClr val="dk1"/>
                        </a:buClr>
                        <a:buSzPts val="1400"/>
                        <a:buFont typeface="Times New Roman"/>
                        <a:buNone/>
                      </a:pPr>
                      <a:r>
                        <a:rPr lang="en-US" sz="1400">
                          <a:latin typeface="Times New Roman"/>
                          <a:ea typeface="Times New Roman"/>
                          <a:cs typeface="Times New Roman"/>
                          <a:sym typeface="Times New Roman"/>
                        </a:rPr>
                        <a:t>1999</a:t>
                      </a:r>
                      <a:endParaRPr/>
                    </a:p>
                    <a:p>
                      <a:pPr marL="0" marR="0" lvl="0" indent="0" algn="ctr" rtl="0">
                        <a:spcBef>
                          <a:spcPts val="0"/>
                        </a:spcBef>
                        <a:spcAft>
                          <a:spcPts val="0"/>
                        </a:spcAft>
                        <a:buNone/>
                      </a:pPr>
                      <a:endParaRPr sz="1400">
                        <a:latin typeface="Times New Roman"/>
                        <a:ea typeface="Times New Roman"/>
                        <a:cs typeface="Times New Roman"/>
                        <a:sym typeface="Times New Roman"/>
                      </a:endParaRPr>
                    </a:p>
                  </a:txBody>
                  <a:tcPr marL="0" marR="0" marT="0" marB="0" anchor="ctr"/>
                </a:tc>
                <a:tc>
                  <a:txBody>
                    <a:bodyPr/>
                    <a:lstStyle/>
                    <a:p>
                      <a:pPr marL="283210" marR="0" lvl="0" indent="-283210" algn="l" rtl="0">
                        <a:lnSpc>
                          <a:spcPct val="100000"/>
                        </a:lnSpc>
                        <a:spcBef>
                          <a:spcPts val="0"/>
                        </a:spcBef>
                        <a:spcAft>
                          <a:spcPts val="0"/>
                        </a:spcAft>
                        <a:buClr>
                          <a:schemeClr val="dk1"/>
                        </a:buClr>
                        <a:buSzPts val="1400"/>
                        <a:buFont typeface="Times New Roman"/>
                        <a:buNone/>
                      </a:pPr>
                      <a:r>
                        <a:rPr lang="en-US" sz="1400">
                          <a:latin typeface="Times New Roman"/>
                          <a:ea typeface="Times New Roman"/>
                          <a:cs typeface="Times New Roman"/>
                          <a:sym typeface="Times New Roman"/>
                        </a:rPr>
                        <a:t>Deals with</a:t>
                      </a:r>
                      <a:r>
                        <a:rPr lang="en-US" sz="1400" b="0" i="0">
                          <a:solidFill>
                            <a:schemeClr val="dk1"/>
                          </a:solidFill>
                          <a:latin typeface="Times New Roman"/>
                          <a:ea typeface="Times New Roman"/>
                          <a:cs typeface="Times New Roman"/>
                          <a:sym typeface="Times New Roman"/>
                        </a:rPr>
                        <a:t> basic scientific issues and research needs in the joint processing of remotely sensed and GIS data for environmental analysis.</a:t>
                      </a:r>
                      <a:r>
                        <a:rPr lang="en-US" sz="1400" b="0" i="0" baseline="30000">
                          <a:solidFill>
                            <a:schemeClr val="dk1"/>
                          </a:solidFill>
                          <a:latin typeface="Times New Roman"/>
                          <a:ea typeface="Times New Roman"/>
                          <a:cs typeface="Times New Roman"/>
                          <a:sym typeface="Times New Roman"/>
                        </a:rPr>
                        <a:t>[7]</a:t>
                      </a:r>
                      <a:endParaRPr sz="1400" baseline="30000">
                        <a:latin typeface="Times New Roman"/>
                        <a:ea typeface="Times New Roman"/>
                        <a:cs typeface="Times New Roman"/>
                        <a:sym typeface="Times New Roman"/>
                      </a:endParaRPr>
                    </a:p>
                    <a:p>
                      <a:pPr marL="283210" marR="0" lvl="0" indent="-283210" algn="l" rtl="0">
                        <a:spcBef>
                          <a:spcPts val="0"/>
                        </a:spcBef>
                        <a:spcAft>
                          <a:spcPts val="0"/>
                        </a:spcAft>
                        <a:buNone/>
                      </a:pPr>
                      <a:endParaRPr sz="1400">
                        <a:latin typeface="Times New Roman"/>
                        <a:ea typeface="Times New Roman"/>
                        <a:cs typeface="Times New Roman"/>
                        <a:sym typeface="Times New Roman"/>
                      </a:endParaRPr>
                    </a:p>
                  </a:txBody>
                  <a:tcPr marL="0" marR="0" marT="0" marB="0" anchor="ctr"/>
                </a:tc>
                <a:tc>
                  <a:txBody>
                    <a:bodyPr/>
                    <a:lstStyle/>
                    <a:p>
                      <a:pPr marL="0" marR="0" lvl="0" indent="0" algn="l" rtl="0">
                        <a:spcBef>
                          <a:spcPts val="0"/>
                        </a:spcBef>
                        <a:spcAft>
                          <a:spcPts val="0"/>
                        </a:spcAft>
                        <a:buNone/>
                      </a:pPr>
                      <a:r>
                        <a:rPr lang="en-US" sz="1400">
                          <a:latin typeface="Times New Roman"/>
                          <a:ea typeface="Times New Roman"/>
                          <a:cs typeface="Times New Roman"/>
                          <a:sym typeface="Times New Roman"/>
                        </a:rPr>
                        <a:t> TO detect change in geographic pattern to prevent land slide and any other environmental hazards</a:t>
                      </a:r>
                      <a:endParaRPr sz="1400">
                        <a:latin typeface="Times New Roman"/>
                        <a:ea typeface="Times New Roman"/>
                        <a:cs typeface="Times New Roman"/>
                        <a:sym typeface="Times New Roman"/>
                      </a:endParaRPr>
                    </a:p>
                  </a:txBody>
                  <a:tcPr marL="0" marR="0" marT="0" marB="0" anchor="ctr"/>
                </a:tc>
              </a:tr>
              <a:tr h="1173425">
                <a:tc>
                  <a:txBody>
                    <a:bodyPr/>
                    <a:lstStyle/>
                    <a:p>
                      <a:pPr marL="0" marR="0" lvl="0" indent="0" algn="l" rtl="0">
                        <a:spcBef>
                          <a:spcPts val="0"/>
                        </a:spcBef>
                        <a:spcAft>
                          <a:spcPts val="0"/>
                        </a:spcAft>
                        <a:buNone/>
                      </a:pPr>
                      <a:r>
                        <a:rPr lang="en-US" sz="1400">
                          <a:latin typeface="Times New Roman"/>
                          <a:ea typeface="Times New Roman"/>
                          <a:cs typeface="Times New Roman"/>
                          <a:sym typeface="Times New Roman"/>
                        </a:rPr>
                        <a:t>4</a:t>
                      </a:r>
                      <a:endParaRPr sz="1400">
                        <a:latin typeface="Times New Roman"/>
                        <a:ea typeface="Times New Roman"/>
                        <a:cs typeface="Times New Roman"/>
                        <a:sym typeface="Times New Roman"/>
                      </a:endParaRPr>
                    </a:p>
                  </a:txBody>
                  <a:tcPr marL="0" marR="0" marT="0" marB="0" anchor="ctr"/>
                </a:tc>
                <a:tc>
                  <a:txBody>
                    <a:bodyPr/>
                    <a:lstStyle/>
                    <a:p>
                      <a:pPr marL="0" marR="0" lvl="0" indent="0" algn="l" rtl="0">
                        <a:spcBef>
                          <a:spcPts val="0"/>
                        </a:spcBef>
                        <a:spcAft>
                          <a:spcPts val="0"/>
                        </a:spcAft>
                        <a:buNone/>
                      </a:pPr>
                      <a:r>
                        <a:rPr lang="en-US" sz="1400">
                          <a:latin typeface="Times New Roman"/>
                          <a:ea typeface="Times New Roman"/>
                          <a:cs typeface="Times New Roman"/>
                          <a:sym typeface="Times New Roman"/>
                        </a:rPr>
                        <a:t>Hari Shankar Gangwar</a:t>
                      </a:r>
                      <a:endParaRPr/>
                    </a:p>
                    <a:p>
                      <a:pPr marL="0" marR="0" lvl="0" indent="0" algn="l" rtl="0">
                        <a:spcBef>
                          <a:spcPts val="0"/>
                        </a:spcBef>
                        <a:spcAft>
                          <a:spcPts val="0"/>
                        </a:spcAft>
                        <a:buNone/>
                      </a:pPr>
                      <a:r>
                        <a:rPr lang="en-US" sz="1400">
                          <a:latin typeface="Times New Roman"/>
                          <a:ea typeface="Times New Roman"/>
                          <a:cs typeface="Times New Roman"/>
                          <a:sym typeface="Times New Roman"/>
                        </a:rPr>
                        <a:t>P.K. Champati Ray</a:t>
                      </a:r>
                      <a:endParaRPr sz="14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400">
                          <a:latin typeface="Times New Roman"/>
                          <a:ea typeface="Times New Roman"/>
                          <a:cs typeface="Times New Roman"/>
                          <a:sym typeface="Times New Roman"/>
                        </a:rPr>
                        <a:t>2020</a:t>
                      </a:r>
                      <a:endParaRPr sz="1400">
                        <a:latin typeface="Times New Roman"/>
                        <a:ea typeface="Times New Roman"/>
                        <a:cs typeface="Times New Roman"/>
                        <a:sym typeface="Times New Roman"/>
                      </a:endParaRPr>
                    </a:p>
                  </a:txBody>
                  <a:tcPr marL="0" marR="0" marT="0" marB="0" anchor="ctr"/>
                </a:tc>
                <a:tc>
                  <a:txBody>
                    <a:bodyPr/>
                    <a:lstStyle/>
                    <a:p>
                      <a:pPr marL="283210" marR="0" lvl="0" indent="-283210" algn="l" rtl="0">
                        <a:spcBef>
                          <a:spcPts val="0"/>
                        </a:spcBef>
                        <a:spcAft>
                          <a:spcPts val="0"/>
                        </a:spcAft>
                        <a:buNone/>
                      </a:pPr>
                      <a:r>
                        <a:rPr lang="en-US" sz="1400" b="0" i="0">
                          <a:solidFill>
                            <a:schemeClr val="dk1"/>
                          </a:solidFill>
                          <a:latin typeface="Times New Roman"/>
                          <a:ea typeface="Times New Roman"/>
                          <a:cs typeface="Times New Roman"/>
                          <a:sym typeface="Times New Roman"/>
                        </a:rPr>
                        <a:t>Analyses were conducted using geospatial technology at district, state, and country levels, and comparisons were also made with other countries throughout the world that had the highest infection rates</a:t>
                      </a:r>
                      <a:r>
                        <a:rPr lang="en-US" sz="1400" b="0" i="0" baseline="30000">
                          <a:solidFill>
                            <a:schemeClr val="dk1"/>
                          </a:solidFill>
                          <a:latin typeface="Times New Roman"/>
                          <a:ea typeface="Times New Roman"/>
                          <a:cs typeface="Times New Roman"/>
                          <a:sym typeface="Times New Roman"/>
                        </a:rPr>
                        <a:t>[8]</a:t>
                      </a:r>
                      <a:endParaRPr sz="1400" baseline="30000">
                        <a:latin typeface="Times New Roman"/>
                        <a:ea typeface="Times New Roman"/>
                        <a:cs typeface="Times New Roman"/>
                        <a:sym typeface="Times New Roman"/>
                      </a:endParaRPr>
                    </a:p>
                  </a:txBody>
                  <a:tcPr marL="0" marR="0" marT="0" marB="0" anchor="ctr"/>
                </a:tc>
                <a:tc>
                  <a:txBody>
                    <a:bodyPr/>
                    <a:lstStyle/>
                    <a:p>
                      <a:pPr marL="0" marR="0" lvl="0" indent="0" algn="l" rtl="0">
                        <a:spcBef>
                          <a:spcPts val="0"/>
                        </a:spcBef>
                        <a:spcAft>
                          <a:spcPts val="0"/>
                        </a:spcAft>
                        <a:buNone/>
                      </a:pPr>
                      <a:r>
                        <a:rPr lang="en-US" sz="1400">
                          <a:latin typeface="Times New Roman"/>
                          <a:ea typeface="Times New Roman"/>
                          <a:cs typeface="Times New Roman"/>
                          <a:sym typeface="Times New Roman"/>
                        </a:rPr>
                        <a:t>To improve  the use of GIS in understanding the trend of corona virus in differently  populated areas</a:t>
                      </a:r>
                      <a:endParaRPr/>
                    </a:p>
                  </a:txBody>
                  <a:tcPr marL="0" marR="0" marT="0" marB="0" anchor="ctr"/>
                </a:tc>
              </a:tr>
            </a:tbl>
          </a:graphicData>
        </a:graphic>
      </p:graphicFrame>
      <p:sp>
        <p:nvSpPr>
          <p:cNvPr id="159" name="Google Shape;159;p7"/>
          <p:cNvSpPr txBox="1"/>
          <p:nvPr/>
        </p:nvSpPr>
        <p:spPr>
          <a:xfrm>
            <a:off x="2626053" y="40026"/>
            <a:ext cx="6198366" cy="98488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000">
                <a:solidFill>
                  <a:schemeClr val="dk1"/>
                </a:solidFill>
                <a:latin typeface="Times New Roman"/>
                <a:ea typeface="Times New Roman"/>
                <a:cs typeface="Times New Roman"/>
                <a:sym typeface="Times New Roman"/>
              </a:rPr>
              <a:t>LITERATURE REVIEW</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graphicFrame>
        <p:nvGraphicFramePr>
          <p:cNvPr id="164" name="Google Shape;164;p8"/>
          <p:cNvGraphicFramePr/>
          <p:nvPr/>
        </p:nvGraphicFramePr>
        <p:xfrm>
          <a:off x="0" y="0"/>
          <a:ext cx="12192000" cy="6883050"/>
        </p:xfrm>
        <a:graphic>
          <a:graphicData uri="http://schemas.openxmlformats.org/drawingml/2006/table">
            <a:tbl>
              <a:tblPr firstRow="1" bandRow="1">
                <a:noFill/>
                <a:tableStyleId>{CF931491-B8F3-4ADD-867D-87214FB087A6}</a:tableStyleId>
              </a:tblPr>
              <a:tblGrid>
                <a:gridCol w="549300"/>
                <a:gridCol w="1782025"/>
                <a:gridCol w="1205700"/>
                <a:gridCol w="5000775"/>
                <a:gridCol w="3654200"/>
              </a:tblGrid>
              <a:tr h="427125">
                <a:tc>
                  <a:txBody>
                    <a:bodyPr/>
                    <a:lstStyle/>
                    <a:p>
                      <a:pPr marL="0" marR="0" lvl="0" indent="0" algn="ctr" rtl="0">
                        <a:spcBef>
                          <a:spcPts val="0"/>
                        </a:spcBef>
                        <a:spcAft>
                          <a:spcPts val="0"/>
                        </a:spcAft>
                        <a:buNone/>
                      </a:pPr>
                      <a:r>
                        <a:rPr lang="en-US" sz="1400"/>
                        <a:t>Sr. No.</a:t>
                      </a:r>
                      <a:endParaRPr sz="1800"/>
                    </a:p>
                  </a:txBody>
                  <a:tcPr marL="0" marR="0" marT="0" marB="0" anchor="ctr"/>
                </a:tc>
                <a:tc>
                  <a:txBody>
                    <a:bodyPr/>
                    <a:lstStyle/>
                    <a:p>
                      <a:pPr marL="0" marR="0" lvl="0" indent="0" algn="ctr" rtl="0">
                        <a:spcBef>
                          <a:spcPts val="0"/>
                        </a:spcBef>
                        <a:spcAft>
                          <a:spcPts val="0"/>
                        </a:spcAft>
                        <a:buNone/>
                      </a:pPr>
                      <a:r>
                        <a:rPr lang="en-US" sz="1400"/>
                        <a:t>Authors</a:t>
                      </a:r>
                      <a:endParaRPr sz="1800"/>
                    </a:p>
                  </a:txBody>
                  <a:tcPr marL="0" marR="0" marT="0" marB="0" anchor="ctr"/>
                </a:tc>
                <a:tc>
                  <a:txBody>
                    <a:bodyPr/>
                    <a:lstStyle/>
                    <a:p>
                      <a:pPr marL="0" marR="0" lvl="0" indent="0" algn="ctr" rtl="0">
                        <a:spcBef>
                          <a:spcPts val="0"/>
                        </a:spcBef>
                        <a:spcAft>
                          <a:spcPts val="0"/>
                        </a:spcAft>
                        <a:buNone/>
                      </a:pPr>
                      <a:r>
                        <a:rPr lang="en-US" sz="1400"/>
                        <a:t>Publisher / Year</a:t>
                      </a:r>
                      <a:endParaRPr sz="1800"/>
                    </a:p>
                  </a:txBody>
                  <a:tcPr marL="0" marR="0" marT="0" marB="0" anchor="ctr"/>
                </a:tc>
                <a:tc>
                  <a:txBody>
                    <a:bodyPr/>
                    <a:lstStyle/>
                    <a:p>
                      <a:pPr marL="0" marR="0" lvl="0" indent="0" algn="ctr" rtl="0">
                        <a:spcBef>
                          <a:spcPts val="0"/>
                        </a:spcBef>
                        <a:spcAft>
                          <a:spcPts val="0"/>
                        </a:spcAft>
                        <a:buNone/>
                      </a:pPr>
                      <a:r>
                        <a:rPr lang="en-US" sz="1400"/>
                        <a:t>Method / Advantage</a:t>
                      </a:r>
                      <a:endParaRPr sz="1800"/>
                    </a:p>
                  </a:txBody>
                  <a:tcPr marL="0" marR="0" marT="0" marB="0" anchor="ctr"/>
                </a:tc>
                <a:tc>
                  <a:txBody>
                    <a:bodyPr/>
                    <a:lstStyle/>
                    <a:p>
                      <a:pPr marL="0" marR="0" lvl="0" indent="0" algn="ctr" rtl="0">
                        <a:spcBef>
                          <a:spcPts val="0"/>
                        </a:spcBef>
                        <a:spcAft>
                          <a:spcPts val="0"/>
                        </a:spcAft>
                        <a:buNone/>
                      </a:pPr>
                      <a:r>
                        <a:rPr lang="en-US" sz="1400"/>
                        <a:t>Future Perspective</a:t>
                      </a:r>
                      <a:endParaRPr sz="1800"/>
                    </a:p>
                  </a:txBody>
                  <a:tcPr marL="0" marR="0" marT="0" marB="0" anchor="ctr"/>
                </a:tc>
              </a:tr>
              <a:tr h="1880650">
                <a:tc>
                  <a:txBody>
                    <a:bodyPr/>
                    <a:lstStyle/>
                    <a:p>
                      <a:pPr marL="0" marR="0" lvl="0" indent="0" algn="l" rtl="0">
                        <a:spcBef>
                          <a:spcPts val="0"/>
                        </a:spcBef>
                        <a:spcAft>
                          <a:spcPts val="0"/>
                        </a:spcAft>
                        <a:buNone/>
                      </a:pPr>
                      <a:r>
                        <a:rPr lang="en-US" sz="1600"/>
                        <a:t>5</a:t>
                      </a:r>
                      <a:endParaRPr/>
                    </a:p>
                  </a:txBody>
                  <a:tcPr marL="0" marR="0" marT="0" marB="0" anchor="ctr"/>
                </a:tc>
                <a:tc>
                  <a:txBody>
                    <a:bodyPr/>
                    <a:lstStyle/>
                    <a:p>
                      <a:pPr marL="0" marR="0" lvl="0" indent="0" algn="l" rtl="0">
                        <a:spcBef>
                          <a:spcPts val="0"/>
                        </a:spcBef>
                        <a:spcAft>
                          <a:spcPts val="0"/>
                        </a:spcAft>
                        <a:buNone/>
                      </a:pPr>
                      <a:r>
                        <a:rPr lang="en-US" sz="1600">
                          <a:latin typeface="Times New Roman"/>
                          <a:ea typeface="Times New Roman"/>
                          <a:cs typeface="Times New Roman"/>
                          <a:sym typeface="Times New Roman"/>
                        </a:rPr>
                        <a:t>Paolo Burlando, Renzo Rosso, Luis G.Cadavid </a:t>
                      </a:r>
                      <a:endParaRPr/>
                    </a:p>
                  </a:txBody>
                  <a:tcPr marL="0" marR="0" marT="0" marB="0" anchor="ctr"/>
                </a:tc>
                <a:tc>
                  <a:txBody>
                    <a:bodyPr/>
                    <a:lstStyle/>
                    <a:p>
                      <a:pPr marL="0" marR="0" lvl="0" indent="0" algn="ctr" rtl="0">
                        <a:spcBef>
                          <a:spcPts val="0"/>
                        </a:spcBef>
                        <a:spcAft>
                          <a:spcPts val="0"/>
                        </a:spcAft>
                        <a:buNone/>
                      </a:pPr>
                      <a:r>
                        <a:rPr lang="en-US" sz="1600">
                          <a:latin typeface="Times New Roman"/>
                          <a:ea typeface="Times New Roman"/>
                          <a:cs typeface="Times New Roman"/>
                          <a:sym typeface="Times New Roman"/>
                        </a:rPr>
                        <a:t>    1993</a:t>
                      </a:r>
                      <a:endParaRPr/>
                    </a:p>
                  </a:txBody>
                  <a:tcPr marL="0" marR="0" marT="0" marB="0" anchor="ctr"/>
                </a:tc>
                <a:tc>
                  <a:txBody>
                    <a:bodyPr/>
                    <a:lstStyle/>
                    <a:p>
                      <a:pPr marL="283210" marR="0" lvl="0" indent="-283210" algn="l" rtl="0">
                        <a:spcBef>
                          <a:spcPts val="0"/>
                        </a:spcBef>
                        <a:spcAft>
                          <a:spcPts val="0"/>
                        </a:spcAft>
                        <a:buNone/>
                      </a:pPr>
                      <a:r>
                        <a:rPr lang="en-US" sz="1600">
                          <a:latin typeface="Times New Roman"/>
                          <a:ea typeface="Times New Roman"/>
                          <a:cs typeface="Times New Roman"/>
                          <a:sym typeface="Times New Roman"/>
                        </a:rPr>
                        <a:t>      ARMA model is </a:t>
                      </a:r>
                      <a:r>
                        <a:rPr lang="en-US" sz="1600">
                          <a:solidFill>
                            <a:schemeClr val="dk1"/>
                          </a:solidFill>
                          <a:latin typeface="Times New Roman"/>
                          <a:ea typeface="Times New Roman"/>
                          <a:cs typeface="Times New Roman"/>
                          <a:sym typeface="Times New Roman"/>
                        </a:rPr>
                        <a:t>used for forecasting hourly precipitation at the Denver and Morisson stations.</a:t>
                      </a:r>
                      <a:r>
                        <a:rPr lang="en-US" sz="1600" b="1">
                          <a:latin typeface="Times New Roman"/>
                          <a:ea typeface="Times New Roman"/>
                          <a:cs typeface="Times New Roman"/>
                          <a:sym typeface="Times New Roman"/>
                        </a:rPr>
                        <a:t> </a:t>
                      </a:r>
                      <a:r>
                        <a:rPr lang="en-US" sz="1600" b="0">
                          <a:latin typeface="Times New Roman"/>
                          <a:ea typeface="Times New Roman"/>
                          <a:cs typeface="Times New Roman"/>
                          <a:sym typeface="Times New Roman"/>
                        </a:rPr>
                        <a:t>Useful for low-order polynomials (of degree three or less). </a:t>
                      </a:r>
                      <a:r>
                        <a:rPr lang="en-US" sz="1600" b="0" baseline="30000">
                          <a:latin typeface="Times New Roman"/>
                          <a:ea typeface="Times New Roman"/>
                          <a:cs typeface="Times New Roman"/>
                          <a:sym typeface="Times New Roman"/>
                        </a:rPr>
                        <a:t>[9]</a:t>
                      </a:r>
                      <a:endParaRPr sz="1600" b="0" baseline="300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600">
                          <a:latin typeface="Times New Roman"/>
                          <a:ea typeface="Times New Roman"/>
                          <a:cs typeface="Times New Roman"/>
                          <a:sym typeface="Times New Roman"/>
                        </a:rPr>
                        <a:t> Most effective linear model of stationary        time series since they are capable of modeling the unknown process with the minimum number of parameters. </a:t>
                      </a:r>
                      <a:endParaRPr sz="1600">
                        <a:latin typeface="Times New Roman"/>
                        <a:ea typeface="Times New Roman"/>
                        <a:cs typeface="Times New Roman"/>
                        <a:sym typeface="Times New Roman"/>
                      </a:endParaRPr>
                    </a:p>
                  </a:txBody>
                  <a:tcPr marL="0" marR="0" marT="0" marB="0" anchor="ctr"/>
                </a:tc>
              </a:tr>
              <a:tr h="1514575">
                <a:tc>
                  <a:txBody>
                    <a:bodyPr/>
                    <a:lstStyle/>
                    <a:p>
                      <a:pPr marL="0" marR="0" lvl="0" indent="0" algn="l" rtl="0">
                        <a:spcBef>
                          <a:spcPts val="0"/>
                        </a:spcBef>
                        <a:spcAft>
                          <a:spcPts val="0"/>
                        </a:spcAft>
                        <a:buNone/>
                      </a:pPr>
                      <a:r>
                        <a:rPr lang="en-US" sz="1400"/>
                        <a:t>6</a:t>
                      </a:r>
                      <a:endParaRPr/>
                    </a:p>
                  </a:txBody>
                  <a:tcPr marL="0" marR="0" marT="0" marB="0" anchor="ctr"/>
                </a:tc>
                <a:tc>
                  <a:txBody>
                    <a:bodyPr/>
                    <a:lstStyle/>
                    <a:p>
                      <a:pPr marL="0" marR="0" lvl="0" indent="0" algn="l" rtl="0">
                        <a:spcBef>
                          <a:spcPts val="0"/>
                        </a:spcBef>
                        <a:spcAft>
                          <a:spcPts val="0"/>
                        </a:spcAft>
                        <a:buNone/>
                      </a:pPr>
                      <a:r>
                        <a:rPr lang="en-US" sz="1600">
                          <a:latin typeface="Times New Roman"/>
                          <a:ea typeface="Times New Roman"/>
                          <a:cs typeface="Times New Roman"/>
                          <a:sym typeface="Times New Roman"/>
                        </a:rPr>
                        <a:t>F. Kadri, F. Harrou and Y. Sun</a:t>
                      </a:r>
                      <a:endParaRPr sz="16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600">
                          <a:latin typeface="Times New Roman"/>
                          <a:ea typeface="Times New Roman"/>
                          <a:cs typeface="Times New Roman"/>
                          <a:sym typeface="Times New Roman"/>
                        </a:rPr>
                        <a:t> 2017</a:t>
                      </a:r>
                      <a:endParaRPr/>
                    </a:p>
                  </a:txBody>
                  <a:tcPr marL="0" marR="0" marT="0" marB="0" anchor="ctr"/>
                </a:tc>
                <a:tc>
                  <a:txBody>
                    <a:bodyPr/>
                    <a:lstStyle/>
                    <a:p>
                      <a:pPr marL="283210" marR="0" lvl="0" indent="-283210" algn="l" rtl="0">
                        <a:spcBef>
                          <a:spcPts val="0"/>
                        </a:spcBef>
                        <a:spcAft>
                          <a:spcPts val="0"/>
                        </a:spcAft>
                        <a:buNone/>
                      </a:pPr>
                      <a:r>
                        <a:rPr lang="en-US" sz="1800"/>
                        <a:t>      </a:t>
                      </a:r>
                      <a:r>
                        <a:rPr lang="en-US" sz="1600">
                          <a:latin typeface="Times New Roman"/>
                          <a:ea typeface="Times New Roman"/>
                          <a:cs typeface="Times New Roman"/>
                          <a:sym typeface="Times New Roman"/>
                        </a:rPr>
                        <a:t>A multivariate time series approach to forecasting daily attendances at hospital emergency department(VARMA model)</a:t>
                      </a:r>
                      <a:r>
                        <a:rPr lang="en-US" sz="1600">
                          <a:solidFill>
                            <a:schemeClr val="dk1"/>
                          </a:solidFill>
                          <a:latin typeface="Times New Roman"/>
                          <a:ea typeface="Times New Roman"/>
                          <a:cs typeface="Times New Roman"/>
                          <a:sym typeface="Times New Roman"/>
                        </a:rPr>
                        <a:t> provide more accurate forecast of ED demands than univariate ARMA models. </a:t>
                      </a:r>
                      <a:r>
                        <a:rPr lang="en-US" sz="1600" baseline="30000">
                          <a:solidFill>
                            <a:schemeClr val="dk1"/>
                          </a:solidFill>
                          <a:latin typeface="Times New Roman"/>
                          <a:ea typeface="Times New Roman"/>
                          <a:cs typeface="Times New Roman"/>
                          <a:sym typeface="Times New Roman"/>
                        </a:rPr>
                        <a:t>[10]</a:t>
                      </a:r>
                      <a:endParaRPr sz="1600" baseline="300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600">
                          <a:solidFill>
                            <a:schemeClr val="dk1"/>
                          </a:solidFill>
                          <a:latin typeface="Times New Roman"/>
                          <a:ea typeface="Times New Roman"/>
                          <a:cs typeface="Times New Roman"/>
                          <a:sym typeface="Times New Roman"/>
                        </a:rPr>
                        <a:t>In the future, it is intended to improve this model by using more variables, such as CCMU, Arrival mean, and total patient arrival, and other explanatory variables , such as meteorological measurements and epidemic events.</a:t>
                      </a:r>
                      <a:endParaRPr sz="1600">
                        <a:latin typeface="Times New Roman"/>
                        <a:ea typeface="Times New Roman"/>
                        <a:cs typeface="Times New Roman"/>
                        <a:sym typeface="Times New Roman"/>
                      </a:endParaRPr>
                    </a:p>
                  </a:txBody>
                  <a:tcPr marL="0" marR="0" marT="0" marB="0" anchor="ctr"/>
                </a:tc>
              </a:tr>
              <a:tr h="1798550">
                <a:tc>
                  <a:txBody>
                    <a:bodyPr/>
                    <a:lstStyle/>
                    <a:p>
                      <a:pPr marL="0" marR="0" lvl="0" indent="0" algn="l" rtl="0">
                        <a:spcBef>
                          <a:spcPts val="0"/>
                        </a:spcBef>
                        <a:spcAft>
                          <a:spcPts val="0"/>
                        </a:spcAft>
                        <a:buNone/>
                      </a:pPr>
                      <a:r>
                        <a:rPr lang="en-US" sz="1600">
                          <a:latin typeface="Times New Roman"/>
                          <a:ea typeface="Times New Roman"/>
                          <a:cs typeface="Times New Roman"/>
                          <a:sym typeface="Times New Roman"/>
                        </a:rPr>
                        <a:t>7</a:t>
                      </a:r>
                      <a:endParaRPr/>
                    </a:p>
                  </a:txBody>
                  <a:tcPr marL="0" marR="0" marT="0" marB="0" anchor="ctr"/>
                </a:tc>
                <a:tc>
                  <a:txBody>
                    <a:bodyPr/>
                    <a:lstStyle/>
                    <a:p>
                      <a:pPr marL="0" marR="0" lvl="0" indent="0" algn="l" rtl="0">
                        <a:spcBef>
                          <a:spcPts val="0"/>
                        </a:spcBef>
                        <a:spcAft>
                          <a:spcPts val="0"/>
                        </a:spcAft>
                        <a:buNone/>
                      </a:pPr>
                      <a:r>
                        <a:rPr lang="en-US" sz="1600" b="0" i="0" u="none" strike="noStrike">
                          <a:solidFill>
                            <a:schemeClr val="dk1"/>
                          </a:solidFill>
                          <a:latin typeface="Times New Roman"/>
                          <a:ea typeface="Times New Roman"/>
                          <a:cs typeface="Times New Roman"/>
                          <a:sym typeface="Times New Roman"/>
                        </a:rPr>
                        <a:t>Rahman, Md. Habibur &amp; Salma, Umma &amp; Hossain, Md &amp; Khan, Md Tareq Ferdous.</a:t>
                      </a:r>
                      <a:endParaRPr sz="16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600">
                          <a:latin typeface="Times New Roman"/>
                          <a:ea typeface="Times New Roman"/>
                          <a:cs typeface="Times New Roman"/>
                          <a:sym typeface="Times New Roman"/>
                        </a:rPr>
                        <a:t>   2017</a:t>
                      </a:r>
                      <a:endParaRPr/>
                    </a:p>
                  </a:txBody>
                  <a:tcPr marL="0" marR="0" marT="0" marB="0" anchor="ctr"/>
                </a:tc>
                <a:tc>
                  <a:txBody>
                    <a:bodyPr/>
                    <a:lstStyle/>
                    <a:p>
                      <a:pPr marL="0" marR="0" lvl="0" indent="0" algn="l" rtl="0">
                        <a:spcBef>
                          <a:spcPts val="0"/>
                        </a:spcBef>
                        <a:spcAft>
                          <a:spcPts val="0"/>
                        </a:spcAft>
                        <a:buNone/>
                      </a:pPr>
                      <a:r>
                        <a:rPr lang="en-US" sz="1600">
                          <a:latin typeface="Times New Roman"/>
                          <a:ea typeface="Times New Roman"/>
                          <a:cs typeface="Times New Roman"/>
                          <a:sym typeface="Times New Roman"/>
                        </a:rPr>
                        <a:t>      Analysis of seasonal time </a:t>
                      </a:r>
                      <a:endParaRPr/>
                    </a:p>
                    <a:p>
                      <a:pPr marL="0" marR="0" lvl="0" indent="0" algn="l" rtl="0">
                        <a:spcBef>
                          <a:spcPts val="0"/>
                        </a:spcBef>
                        <a:spcAft>
                          <a:spcPts val="0"/>
                        </a:spcAft>
                        <a:buNone/>
                      </a:pPr>
                      <a:r>
                        <a:rPr lang="en-US" sz="1600">
                          <a:latin typeface="Times New Roman"/>
                          <a:ea typeface="Times New Roman"/>
                          <a:cs typeface="Times New Roman"/>
                          <a:sym typeface="Times New Roman"/>
                        </a:rPr>
                        <a:t>      series data using additive and multiplicative </a:t>
                      </a:r>
                      <a:endParaRPr/>
                    </a:p>
                    <a:p>
                      <a:pPr marL="0" marR="0" lvl="0" indent="0" algn="l" rtl="0">
                        <a:spcBef>
                          <a:spcPts val="0"/>
                        </a:spcBef>
                        <a:spcAft>
                          <a:spcPts val="0"/>
                        </a:spcAft>
                        <a:buNone/>
                      </a:pPr>
                      <a:r>
                        <a:rPr lang="en-US" sz="1600">
                          <a:latin typeface="Times New Roman"/>
                          <a:ea typeface="Times New Roman"/>
                          <a:cs typeface="Times New Roman"/>
                          <a:sym typeface="Times New Roman"/>
                        </a:rPr>
                        <a:t>      seasonal model of Holt–winters method and </a:t>
                      </a:r>
                      <a:endParaRPr/>
                    </a:p>
                    <a:p>
                      <a:pPr marL="0" marR="0" lvl="0" indent="0" algn="l" rtl="0">
                        <a:spcBef>
                          <a:spcPts val="0"/>
                        </a:spcBef>
                        <a:spcAft>
                          <a:spcPts val="0"/>
                        </a:spcAft>
                        <a:buNone/>
                      </a:pPr>
                      <a:r>
                        <a:rPr lang="en-US" sz="1600">
                          <a:latin typeface="Times New Roman"/>
                          <a:ea typeface="Times New Roman"/>
                          <a:cs typeface="Times New Roman"/>
                          <a:sym typeface="Times New Roman"/>
                        </a:rPr>
                        <a:t>      forecast the monthly revenue (in crore) using </a:t>
                      </a:r>
                      <a:endParaRPr/>
                    </a:p>
                    <a:p>
                      <a:pPr marL="0" marR="0" lvl="0" indent="0" algn="l" rtl="0">
                        <a:spcBef>
                          <a:spcPts val="0"/>
                        </a:spcBef>
                        <a:spcAft>
                          <a:spcPts val="0"/>
                        </a:spcAft>
                        <a:buNone/>
                      </a:pPr>
                      <a:r>
                        <a:rPr lang="en-US" sz="1600">
                          <a:latin typeface="Times New Roman"/>
                          <a:ea typeface="Times New Roman"/>
                          <a:cs typeface="Times New Roman"/>
                          <a:sym typeface="Times New Roman"/>
                        </a:rPr>
                        <a:t>      best model—additive Holt–Winters exponential </a:t>
                      </a:r>
                      <a:endParaRPr/>
                    </a:p>
                    <a:p>
                      <a:pPr marL="0" marR="0" lvl="0" indent="0" algn="l" rtl="0">
                        <a:spcBef>
                          <a:spcPts val="0"/>
                        </a:spcBef>
                        <a:spcAft>
                          <a:spcPts val="0"/>
                        </a:spcAft>
                        <a:buNone/>
                      </a:pPr>
                      <a:r>
                        <a:rPr lang="en-US" sz="1600">
                          <a:latin typeface="Times New Roman"/>
                          <a:ea typeface="Times New Roman"/>
                          <a:cs typeface="Times New Roman"/>
                          <a:sym typeface="Times New Roman"/>
                        </a:rPr>
                        <a:t>      Smoothing. </a:t>
                      </a:r>
                      <a:r>
                        <a:rPr lang="en-US" sz="1600" baseline="30000">
                          <a:latin typeface="Times New Roman"/>
                          <a:ea typeface="Times New Roman"/>
                          <a:cs typeface="Times New Roman"/>
                          <a:sym typeface="Times New Roman"/>
                        </a:rPr>
                        <a:t>[11]</a:t>
                      </a:r>
                      <a:endParaRPr/>
                    </a:p>
                    <a:p>
                      <a:pPr marL="283464" marR="0" lvl="0" indent="-283464" algn="l" rtl="0">
                        <a:spcBef>
                          <a:spcPts val="0"/>
                        </a:spcBef>
                        <a:spcAft>
                          <a:spcPts val="0"/>
                        </a:spcAft>
                        <a:buNone/>
                      </a:pPr>
                      <a:endParaRPr sz="1800"/>
                    </a:p>
                  </a:txBody>
                  <a:tcPr marL="0" marR="0" marT="0" marB="0" anchor="ctr"/>
                </a:tc>
                <a:tc>
                  <a:txBody>
                    <a:bodyPr/>
                    <a:lstStyle/>
                    <a:p>
                      <a:pPr marL="0" marR="0" lvl="0" indent="0" algn="ctr" rtl="0">
                        <a:spcBef>
                          <a:spcPts val="0"/>
                        </a:spcBef>
                        <a:spcAft>
                          <a:spcPts val="0"/>
                        </a:spcAft>
                        <a:buNone/>
                      </a:pPr>
                      <a:r>
                        <a:rPr lang="en-US" sz="1600">
                          <a:latin typeface="Times New Roman"/>
                          <a:ea typeface="Times New Roman"/>
                          <a:cs typeface="Times New Roman"/>
                          <a:sym typeface="Times New Roman"/>
                        </a:rPr>
                        <a:t>Combination of Holt-winters with Neural network could be used to improve the accuracy.</a:t>
                      </a:r>
                      <a:endParaRPr/>
                    </a:p>
                  </a:txBody>
                  <a:tcPr marL="0" marR="0" marT="0" marB="0" anchor="ctr"/>
                </a:tc>
              </a:tr>
              <a:tr h="1262150">
                <a:tc>
                  <a:txBody>
                    <a:bodyPr/>
                    <a:lstStyle/>
                    <a:p>
                      <a:pPr marL="0" marR="0" lvl="0" indent="0" algn="l" rtl="0">
                        <a:spcBef>
                          <a:spcPts val="0"/>
                        </a:spcBef>
                        <a:spcAft>
                          <a:spcPts val="0"/>
                        </a:spcAft>
                        <a:buNone/>
                      </a:pPr>
                      <a:r>
                        <a:rPr lang="en-US" sz="1400"/>
                        <a:t>8</a:t>
                      </a:r>
                      <a:endParaRPr/>
                    </a:p>
                  </a:txBody>
                  <a:tcPr marL="0" marR="0" marT="0" marB="0" anchor="ctr"/>
                </a:tc>
                <a:tc>
                  <a:txBody>
                    <a:bodyPr/>
                    <a:lstStyle/>
                    <a:p>
                      <a:pPr marL="0" marR="0" lvl="0" indent="0" algn="l" rtl="0">
                        <a:spcBef>
                          <a:spcPts val="0"/>
                        </a:spcBef>
                        <a:spcAft>
                          <a:spcPts val="0"/>
                        </a:spcAft>
                        <a:buNone/>
                      </a:pPr>
                      <a:r>
                        <a:rPr lang="en-US" sz="1600">
                          <a:latin typeface="Times New Roman"/>
                          <a:ea typeface="Times New Roman"/>
                          <a:cs typeface="Times New Roman"/>
                          <a:sym typeface="Times New Roman"/>
                        </a:rPr>
                        <a:t>Niematallah Elamin, Mototsugu Fukushige</a:t>
                      </a:r>
                      <a:endParaRPr sz="16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800">
                          <a:latin typeface="Times New Roman"/>
                          <a:ea typeface="Times New Roman"/>
                          <a:cs typeface="Times New Roman"/>
                          <a:sym typeface="Times New Roman"/>
                        </a:rPr>
                        <a:t>2018</a:t>
                      </a:r>
                      <a:endParaRPr/>
                    </a:p>
                  </a:txBody>
                  <a:tcPr marL="0" marR="0" marT="0" marB="0" anchor="ctr"/>
                </a:tc>
                <a:tc>
                  <a:txBody>
                    <a:bodyPr/>
                    <a:lstStyle/>
                    <a:p>
                      <a:pPr marL="283210" marR="0" lvl="0" indent="-283210" algn="l" rtl="0">
                        <a:spcBef>
                          <a:spcPts val="0"/>
                        </a:spcBef>
                        <a:spcAft>
                          <a:spcPts val="0"/>
                        </a:spcAft>
                        <a:buNone/>
                      </a:pPr>
                      <a:r>
                        <a:rPr lang="en-US" sz="1600">
                          <a:latin typeface="Times New Roman"/>
                          <a:ea typeface="Times New Roman"/>
                          <a:cs typeface="Times New Roman"/>
                          <a:sym typeface="Times New Roman"/>
                        </a:rPr>
                        <a:t>      A forecasting framework that employs a seasonal autoregressive integrated moving average model with exogenous variables (main effects) and interaction variables (cross effects) to forecast hourly load demand data. </a:t>
                      </a:r>
                      <a:r>
                        <a:rPr lang="en-US" sz="1600" baseline="30000">
                          <a:latin typeface="Times New Roman"/>
                          <a:ea typeface="Times New Roman"/>
                          <a:cs typeface="Times New Roman"/>
                          <a:sym typeface="Times New Roman"/>
                        </a:rPr>
                        <a:t>[12]</a:t>
                      </a:r>
                      <a:endParaRPr sz="1600" baseline="30000">
                        <a:latin typeface="Times New Roman"/>
                        <a:ea typeface="Times New Roman"/>
                        <a:cs typeface="Times New Roman"/>
                        <a:sym typeface="Times New Roman"/>
                      </a:endParaRPr>
                    </a:p>
                  </a:txBody>
                  <a:tcPr marL="0" marR="0" marT="0" marB="0" anchor="ctr"/>
                </a:tc>
                <a:tc>
                  <a:txBody>
                    <a:bodyPr/>
                    <a:lstStyle/>
                    <a:p>
                      <a:pPr marL="0" marR="0" lvl="0" indent="0" algn="l" rtl="0">
                        <a:spcBef>
                          <a:spcPts val="0"/>
                        </a:spcBef>
                        <a:spcAft>
                          <a:spcPts val="0"/>
                        </a:spcAft>
                        <a:buNone/>
                      </a:pPr>
                      <a:r>
                        <a:rPr lang="en-US" sz="1600">
                          <a:latin typeface="Times New Roman"/>
                          <a:ea typeface="Times New Roman"/>
                          <a:cs typeface="Times New Roman"/>
                          <a:sym typeface="Times New Roman"/>
                        </a:rPr>
                        <a:t>the model is built using data for a specific region in Japan, the method is completely generic and therefore applicable to any load forecasting problem.</a:t>
                      </a:r>
                      <a:endParaRPr sz="1600">
                        <a:latin typeface="Times New Roman"/>
                        <a:ea typeface="Times New Roman"/>
                        <a:cs typeface="Times New Roman"/>
                        <a:sym typeface="Times New Roman"/>
                      </a:endParaRPr>
                    </a:p>
                  </a:txBody>
                  <a:tcPr marL="0" marR="0" marT="0" marB="0" anchor="ct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graphicFrame>
        <p:nvGraphicFramePr>
          <p:cNvPr id="170" name="Google Shape;170;p9"/>
          <p:cNvGraphicFramePr/>
          <p:nvPr/>
        </p:nvGraphicFramePr>
        <p:xfrm>
          <a:off x="1" y="14632"/>
          <a:ext cx="12192000" cy="6843375"/>
        </p:xfrm>
        <a:graphic>
          <a:graphicData uri="http://schemas.openxmlformats.org/drawingml/2006/table">
            <a:tbl>
              <a:tblPr firstRow="1" bandRow="1">
                <a:noFill/>
                <a:tableStyleId>{CF931491-B8F3-4ADD-867D-87214FB087A6}</a:tableStyleId>
              </a:tblPr>
              <a:tblGrid>
                <a:gridCol w="549300"/>
                <a:gridCol w="1071825"/>
                <a:gridCol w="991225"/>
                <a:gridCol w="6949925"/>
                <a:gridCol w="2629725"/>
              </a:tblGrid>
              <a:tr h="431800">
                <a:tc>
                  <a:txBody>
                    <a:bodyPr/>
                    <a:lstStyle/>
                    <a:p>
                      <a:pPr marL="0" marR="0" lvl="0" indent="0" algn="ctr" rtl="0">
                        <a:spcBef>
                          <a:spcPts val="0"/>
                        </a:spcBef>
                        <a:spcAft>
                          <a:spcPts val="0"/>
                        </a:spcAft>
                        <a:buNone/>
                      </a:pPr>
                      <a:r>
                        <a:rPr lang="en-US" sz="1400">
                          <a:latin typeface="Times New Roman"/>
                          <a:ea typeface="Times New Roman"/>
                          <a:cs typeface="Times New Roman"/>
                          <a:sym typeface="Times New Roman"/>
                        </a:rPr>
                        <a:t>Sr. No.</a:t>
                      </a:r>
                      <a:endParaRPr sz="18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400">
                          <a:latin typeface="Times New Roman"/>
                          <a:ea typeface="Times New Roman"/>
                          <a:cs typeface="Times New Roman"/>
                          <a:sym typeface="Times New Roman"/>
                        </a:rPr>
                        <a:t>Authors</a:t>
                      </a:r>
                      <a:endParaRPr sz="18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400">
                          <a:latin typeface="Times New Roman"/>
                          <a:ea typeface="Times New Roman"/>
                          <a:cs typeface="Times New Roman"/>
                          <a:sym typeface="Times New Roman"/>
                        </a:rPr>
                        <a:t>Publisher / Year</a:t>
                      </a:r>
                      <a:endParaRPr sz="18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400">
                          <a:latin typeface="Times New Roman"/>
                          <a:ea typeface="Times New Roman"/>
                          <a:cs typeface="Times New Roman"/>
                          <a:sym typeface="Times New Roman"/>
                        </a:rPr>
                        <a:t>Method / Advantage</a:t>
                      </a:r>
                      <a:endParaRPr sz="18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400">
                          <a:latin typeface="Times New Roman"/>
                          <a:ea typeface="Times New Roman"/>
                          <a:cs typeface="Times New Roman"/>
                          <a:sym typeface="Times New Roman"/>
                        </a:rPr>
                        <a:t>Future Perspective</a:t>
                      </a:r>
                      <a:endParaRPr sz="1800">
                        <a:latin typeface="Times New Roman"/>
                        <a:ea typeface="Times New Roman"/>
                        <a:cs typeface="Times New Roman"/>
                        <a:sym typeface="Times New Roman"/>
                      </a:endParaRPr>
                    </a:p>
                  </a:txBody>
                  <a:tcPr marL="0" marR="0" marT="0" marB="0" anchor="ctr"/>
                </a:tc>
              </a:tr>
              <a:tr h="1785850">
                <a:tc>
                  <a:txBody>
                    <a:bodyPr/>
                    <a:lstStyle/>
                    <a:p>
                      <a:pPr marL="0" marR="0" lvl="0" indent="0" algn="ctr" rtl="0">
                        <a:spcBef>
                          <a:spcPts val="0"/>
                        </a:spcBef>
                        <a:spcAft>
                          <a:spcPts val="0"/>
                        </a:spcAft>
                        <a:buNone/>
                      </a:pPr>
                      <a:r>
                        <a:rPr lang="en-US" sz="1400">
                          <a:latin typeface="Times New Roman"/>
                          <a:ea typeface="Times New Roman"/>
                          <a:cs typeface="Times New Roman"/>
                          <a:sym typeface="Times New Roman"/>
                        </a:rPr>
                        <a:t>9</a:t>
                      </a:r>
                      <a:endParaRPr sz="14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Clr>
                          <a:schemeClr val="dk1"/>
                        </a:buClr>
                        <a:buSzPts val="1400"/>
                        <a:buFont typeface="Times New Roman"/>
                        <a:buNone/>
                      </a:pPr>
                      <a:r>
                        <a:rPr lang="en-US" sz="1400" b="0" i="0" u="none" strike="noStrike">
                          <a:latin typeface="Times New Roman"/>
                          <a:ea typeface="Times New Roman"/>
                          <a:cs typeface="Times New Roman"/>
                          <a:sym typeface="Times New Roman"/>
                        </a:rPr>
                        <a:t>Xiaoqian Wanga , Yanfei Kanga , Rob J Hyndmanb , Feng Li</a:t>
                      </a:r>
                      <a:endParaRPr sz="1400">
                        <a:latin typeface="Times New Roman"/>
                        <a:ea typeface="Times New Roman"/>
                        <a:cs typeface="Times New Roman"/>
                        <a:sym typeface="Times New Roman"/>
                      </a:endParaRPr>
                    </a:p>
                  </a:txBody>
                  <a:tcPr marL="0" marR="0" marT="0" marB="0" anchor="ctr"/>
                </a:tc>
                <a:tc>
                  <a:txBody>
                    <a:bodyPr/>
                    <a:lstStyle/>
                    <a:p>
                      <a:pPr marL="0" marR="0" lvl="0" indent="0" algn="ctr" rtl="0">
                        <a:spcBef>
                          <a:spcPts val="0"/>
                        </a:spcBef>
                        <a:spcAft>
                          <a:spcPts val="0"/>
                        </a:spcAft>
                        <a:buNone/>
                      </a:pPr>
                      <a:r>
                        <a:rPr lang="en-US" sz="1400">
                          <a:latin typeface="Times New Roman"/>
                          <a:ea typeface="Times New Roman"/>
                          <a:cs typeface="Times New Roman"/>
                          <a:sym typeface="Times New Roman"/>
                        </a:rPr>
                        <a:t>August 2020</a:t>
                      </a:r>
                      <a:endParaRPr sz="1400">
                        <a:latin typeface="Times New Roman"/>
                        <a:ea typeface="Times New Roman"/>
                        <a:cs typeface="Times New Roman"/>
                        <a:sym typeface="Times New Roman"/>
                      </a:endParaRPr>
                    </a:p>
                  </a:txBody>
                  <a:tcPr marL="0" marR="0" marT="0" marB="0" anchor="ctr"/>
                </a:tc>
                <a:tc>
                  <a:txBody>
                    <a:bodyPr/>
                    <a:lstStyle/>
                    <a:p>
                      <a:pPr marL="283210" marR="0" lvl="0" indent="-283210" algn="just" rtl="0">
                        <a:spcBef>
                          <a:spcPts val="0"/>
                        </a:spcBef>
                        <a:spcAft>
                          <a:spcPts val="0"/>
                        </a:spcAft>
                        <a:buClr>
                          <a:schemeClr val="dk1"/>
                        </a:buClr>
                        <a:buSzPts val="1400"/>
                        <a:buFont typeface="Times New Roman"/>
                        <a:buNone/>
                      </a:pPr>
                      <a:r>
                        <a:rPr lang="en-US" sz="1400" b="0" i="0" u="none" strike="noStrike">
                          <a:latin typeface="Times New Roman"/>
                          <a:ea typeface="Times New Roman"/>
                          <a:cs typeface="Times New Roman"/>
                          <a:sym typeface="Times New Roman"/>
                        </a:rPr>
                        <a:t>     Providing forecasts for ultra-long time series plays a vital role in various activities, such as investment decisions, industrial production arrangements, and farm management. This paper develops a novel distributed forecasting framework to tackle challenges associated with forecasting ultra-long time series by using the industry-standard MapReduce framework. The proposed model combination approach facilitates distributed time series forecasting by combining the local estimators of time series models delivered from worker nodes and minimizing a global loss function. </a:t>
                      </a:r>
                      <a:r>
                        <a:rPr lang="en-US" sz="1400" b="0" i="0" u="none" strike="noStrike" baseline="30000">
                          <a:latin typeface="Times New Roman"/>
                          <a:ea typeface="Times New Roman"/>
                          <a:cs typeface="Times New Roman"/>
                          <a:sym typeface="Times New Roman"/>
                        </a:rPr>
                        <a:t>[13]</a:t>
                      </a:r>
                      <a:endParaRPr sz="1400" baseline="30000">
                        <a:latin typeface="Times New Roman"/>
                        <a:ea typeface="Times New Roman"/>
                        <a:cs typeface="Times New Roman"/>
                        <a:sym typeface="Times New Roman"/>
                      </a:endParaRPr>
                    </a:p>
                  </a:txBody>
                  <a:tcPr marL="0" marR="0" marT="0" marB="0" anchor="ctr"/>
                </a:tc>
                <a:tc>
                  <a:txBody>
                    <a:bodyPr/>
                    <a:lstStyle/>
                    <a:p>
                      <a:pPr marL="0" marR="0" lvl="0" indent="0" algn="just" rtl="0">
                        <a:spcBef>
                          <a:spcPts val="0"/>
                        </a:spcBef>
                        <a:spcAft>
                          <a:spcPts val="0"/>
                        </a:spcAft>
                        <a:buClr>
                          <a:schemeClr val="dk1"/>
                        </a:buClr>
                        <a:buSzPts val="1400"/>
                        <a:buFont typeface="Times New Roman"/>
                        <a:buNone/>
                      </a:pPr>
                      <a:r>
                        <a:rPr lang="en-US" sz="1400" b="0" i="0" u="none" strike="noStrike">
                          <a:latin typeface="Times New Roman"/>
                          <a:ea typeface="Times New Roman"/>
                          <a:cs typeface="Times New Roman"/>
                          <a:sym typeface="Times New Roman"/>
                        </a:rPr>
                        <a:t>To further improve the research on distributed forecastin methods, they suggest some possible research avenues. For example, it would be meaningful to explore distributed ETS models in the future.</a:t>
                      </a:r>
                      <a:endParaRPr sz="1400">
                        <a:latin typeface="Times New Roman"/>
                        <a:ea typeface="Times New Roman"/>
                        <a:cs typeface="Times New Roman"/>
                        <a:sym typeface="Times New Roman"/>
                      </a:endParaRPr>
                    </a:p>
                  </a:txBody>
                  <a:tcPr marL="0" marR="0" marT="0" marB="0" anchor="ctr"/>
                </a:tc>
              </a:tr>
              <a:tr h="2070550">
                <a:tc>
                  <a:txBody>
                    <a:bodyPr/>
                    <a:lstStyle/>
                    <a:p>
                      <a:pPr marL="0" marR="0" lvl="0" indent="0" algn="just" rtl="0">
                        <a:spcBef>
                          <a:spcPts val="0"/>
                        </a:spcBef>
                        <a:spcAft>
                          <a:spcPts val="0"/>
                        </a:spcAft>
                        <a:buNone/>
                      </a:pPr>
                      <a:r>
                        <a:rPr lang="en-US" sz="1400">
                          <a:latin typeface="Times New Roman"/>
                          <a:ea typeface="Times New Roman"/>
                          <a:cs typeface="Times New Roman"/>
                          <a:sym typeface="Times New Roman"/>
                        </a:rPr>
                        <a:t>10</a:t>
                      </a:r>
                      <a:endParaRPr sz="1400">
                        <a:latin typeface="Times New Roman"/>
                        <a:ea typeface="Times New Roman"/>
                        <a:cs typeface="Times New Roman"/>
                        <a:sym typeface="Times New Roman"/>
                      </a:endParaRPr>
                    </a:p>
                  </a:txBody>
                  <a:tcPr marL="0" marR="0" marT="0" marB="0" anchor="ctr"/>
                </a:tc>
                <a:tc>
                  <a:txBody>
                    <a:bodyPr/>
                    <a:lstStyle/>
                    <a:p>
                      <a:pPr marL="0" marR="0" lvl="0" indent="0" algn="just" rtl="0">
                        <a:spcBef>
                          <a:spcPts val="0"/>
                        </a:spcBef>
                        <a:spcAft>
                          <a:spcPts val="0"/>
                        </a:spcAft>
                        <a:buClr>
                          <a:schemeClr val="dk1"/>
                        </a:buClr>
                        <a:buSzPts val="1400"/>
                        <a:buFont typeface="Times New Roman"/>
                        <a:buNone/>
                      </a:pPr>
                      <a:r>
                        <a:rPr lang="en-US" sz="1400" b="0" i="0" u="none" strike="noStrike">
                          <a:latin typeface="Times New Roman"/>
                          <a:ea typeface="Times New Roman"/>
                          <a:cs typeface="Times New Roman"/>
                          <a:sym typeface="Times New Roman"/>
                        </a:rPr>
                        <a:t>Nasim Tohidi, Rustam B. Rustamov</a:t>
                      </a:r>
                      <a:endParaRPr sz="1400">
                        <a:latin typeface="Times New Roman"/>
                        <a:ea typeface="Times New Roman"/>
                        <a:cs typeface="Times New Roman"/>
                        <a:sym typeface="Times New Roman"/>
                      </a:endParaRPr>
                    </a:p>
                  </a:txBody>
                  <a:tcPr marL="0" marR="0" marT="0" marB="0" anchor="ctr"/>
                </a:tc>
                <a:tc>
                  <a:txBody>
                    <a:bodyPr/>
                    <a:lstStyle/>
                    <a:p>
                      <a:pPr marL="0" marR="0" lvl="0" indent="0" algn="just" rtl="0">
                        <a:spcBef>
                          <a:spcPts val="0"/>
                        </a:spcBef>
                        <a:spcAft>
                          <a:spcPts val="0"/>
                        </a:spcAft>
                        <a:buNone/>
                      </a:pPr>
                      <a:r>
                        <a:rPr lang="en-US" sz="1400">
                          <a:latin typeface="Times New Roman"/>
                          <a:ea typeface="Times New Roman"/>
                          <a:cs typeface="Times New Roman"/>
                          <a:sym typeface="Times New Roman"/>
                        </a:rPr>
                        <a:t>2020</a:t>
                      </a:r>
                      <a:endParaRPr sz="1400">
                        <a:latin typeface="Times New Roman"/>
                        <a:ea typeface="Times New Roman"/>
                        <a:cs typeface="Times New Roman"/>
                        <a:sym typeface="Times New Roman"/>
                      </a:endParaRPr>
                    </a:p>
                  </a:txBody>
                  <a:tcPr marL="0" marR="0" marT="0" marB="0" anchor="ctr"/>
                </a:tc>
                <a:tc>
                  <a:txBody>
                    <a:bodyPr/>
                    <a:lstStyle/>
                    <a:p>
                      <a:pPr marL="283210" marR="0" lvl="0" indent="-283210" algn="just" rtl="0">
                        <a:spcBef>
                          <a:spcPts val="0"/>
                        </a:spcBef>
                        <a:spcAft>
                          <a:spcPts val="0"/>
                        </a:spcAft>
                        <a:buClr>
                          <a:schemeClr val="dk1"/>
                        </a:buClr>
                        <a:buSzPts val="1400"/>
                        <a:buFont typeface="Times New Roman"/>
                        <a:buNone/>
                      </a:pPr>
                      <a:r>
                        <a:rPr lang="en-US" sz="1400" b="0" i="0" u="none" strike="noStrike">
                          <a:latin typeface="Times New Roman"/>
                          <a:ea typeface="Times New Roman"/>
                          <a:cs typeface="Times New Roman"/>
                          <a:sym typeface="Times New Roman"/>
                        </a:rPr>
                        <a:t>     Merging GIS and ML offers a potential mechanism to reduce the cost of analysis of spatial information by decreasing the amount of time spent on data interpretation. This integration allows the interpretive outcome from a small area to be transferred to a larger, geographically similar area, without the extra time and expense of putting geographers in the field for a time sufficient to cover geographical area. </a:t>
                      </a:r>
                      <a:r>
                        <a:rPr lang="en-US" sz="1400" b="0" i="0" u="none" strike="noStrike" baseline="30000">
                          <a:latin typeface="Times New Roman"/>
                          <a:ea typeface="Times New Roman"/>
                          <a:cs typeface="Times New Roman"/>
                          <a:sym typeface="Times New Roman"/>
                        </a:rPr>
                        <a:t>[4]</a:t>
                      </a:r>
                      <a:endParaRPr sz="1400" baseline="30000">
                        <a:latin typeface="Times New Roman"/>
                        <a:ea typeface="Times New Roman"/>
                        <a:cs typeface="Times New Roman"/>
                        <a:sym typeface="Times New Roman"/>
                      </a:endParaRPr>
                    </a:p>
                  </a:txBody>
                  <a:tcPr marL="0" marR="0" marT="0" marB="0" anchor="ctr"/>
                </a:tc>
                <a:tc>
                  <a:txBody>
                    <a:bodyPr/>
                    <a:lstStyle/>
                    <a:p>
                      <a:pPr marL="0" marR="0" lvl="0" indent="0" algn="just" rtl="0">
                        <a:spcBef>
                          <a:spcPts val="0"/>
                        </a:spcBef>
                        <a:spcAft>
                          <a:spcPts val="0"/>
                        </a:spcAft>
                        <a:buClr>
                          <a:schemeClr val="dk1"/>
                        </a:buClr>
                        <a:buSzPts val="1400"/>
                        <a:buFont typeface="Times New Roman"/>
                        <a:buNone/>
                      </a:pPr>
                      <a:r>
                        <a:rPr lang="en-US" sz="1400" b="0" i="0" u="none" strike="noStrike">
                          <a:latin typeface="Times New Roman"/>
                          <a:ea typeface="Times New Roman"/>
                          <a:cs typeface="Times New Roman"/>
                          <a:sym typeface="Times New Roman"/>
                        </a:rPr>
                        <a:t>The real potential of ML in GIS is not sufficiently developed yet. On one hand, both fields intersect in analytical discussions. At the same time, most GIS applications which are desirable for ML implementation, are driven by conventional approach and standard tools of commercial GIS packages.</a:t>
                      </a:r>
                      <a:endParaRPr sz="1400">
                        <a:latin typeface="Times New Roman"/>
                        <a:ea typeface="Times New Roman"/>
                        <a:cs typeface="Times New Roman"/>
                        <a:sym typeface="Times New Roman"/>
                      </a:endParaRPr>
                    </a:p>
                  </a:txBody>
                  <a:tcPr marL="0" marR="0" marT="0" marB="0" anchor="ctr"/>
                </a:tc>
              </a:tr>
              <a:tr h="2277600">
                <a:tc>
                  <a:txBody>
                    <a:bodyPr/>
                    <a:lstStyle/>
                    <a:p>
                      <a:pPr marL="0" marR="0" lvl="0" indent="0" algn="just" rtl="0">
                        <a:spcBef>
                          <a:spcPts val="0"/>
                        </a:spcBef>
                        <a:spcAft>
                          <a:spcPts val="0"/>
                        </a:spcAft>
                        <a:buNone/>
                      </a:pPr>
                      <a:r>
                        <a:rPr lang="en-US" sz="1400">
                          <a:latin typeface="Times New Roman"/>
                          <a:ea typeface="Times New Roman"/>
                          <a:cs typeface="Times New Roman"/>
                          <a:sym typeface="Times New Roman"/>
                        </a:rPr>
                        <a:t>11</a:t>
                      </a:r>
                      <a:endParaRPr sz="1400">
                        <a:latin typeface="Times New Roman"/>
                        <a:ea typeface="Times New Roman"/>
                        <a:cs typeface="Times New Roman"/>
                        <a:sym typeface="Times New Roman"/>
                      </a:endParaRPr>
                    </a:p>
                  </a:txBody>
                  <a:tcPr marL="0" marR="0" marT="0" marB="0" anchor="ctr"/>
                </a:tc>
                <a:tc>
                  <a:txBody>
                    <a:bodyPr/>
                    <a:lstStyle/>
                    <a:p>
                      <a:pPr marL="0" marR="0" lvl="0" indent="0" algn="just" rtl="0">
                        <a:spcBef>
                          <a:spcPts val="0"/>
                        </a:spcBef>
                        <a:spcAft>
                          <a:spcPts val="0"/>
                        </a:spcAft>
                        <a:buClr>
                          <a:schemeClr val="dk1"/>
                        </a:buClr>
                        <a:buSzPts val="1400"/>
                        <a:buFont typeface="Times New Roman"/>
                        <a:buNone/>
                      </a:pPr>
                      <a:r>
                        <a:rPr lang="en-US" sz="1400" b="0" i="0" u="none" strike="noStrike">
                          <a:latin typeface="Times New Roman"/>
                          <a:ea typeface="Times New Roman"/>
                          <a:cs typeface="Times New Roman"/>
                          <a:sym typeface="Times New Roman"/>
                        </a:rPr>
                        <a:t>Franch-Pardo, Ivan; Napoletano, Brian M.; Rosete-Verges, Fernando; Billa, Lawal</a:t>
                      </a:r>
                      <a:endParaRPr sz="1400">
                        <a:latin typeface="Times New Roman"/>
                        <a:ea typeface="Times New Roman"/>
                        <a:cs typeface="Times New Roman"/>
                        <a:sym typeface="Times New Roman"/>
                      </a:endParaRPr>
                    </a:p>
                  </a:txBody>
                  <a:tcPr marL="0" marR="0" marT="0" marB="0" anchor="ctr"/>
                </a:tc>
                <a:tc>
                  <a:txBody>
                    <a:bodyPr/>
                    <a:lstStyle/>
                    <a:p>
                      <a:pPr marL="0" marR="0" lvl="0" indent="0" algn="just" rtl="0">
                        <a:spcBef>
                          <a:spcPts val="0"/>
                        </a:spcBef>
                        <a:spcAft>
                          <a:spcPts val="0"/>
                        </a:spcAft>
                        <a:buNone/>
                      </a:pPr>
                      <a:r>
                        <a:rPr lang="en-US" sz="1400">
                          <a:latin typeface="Times New Roman"/>
                          <a:ea typeface="Times New Roman"/>
                          <a:cs typeface="Times New Roman"/>
                          <a:sym typeface="Times New Roman"/>
                        </a:rPr>
                        <a:t>2020</a:t>
                      </a:r>
                      <a:endParaRPr/>
                    </a:p>
                  </a:txBody>
                  <a:tcPr marL="0" marR="0" marT="0" marB="0" anchor="ctr"/>
                </a:tc>
                <a:tc>
                  <a:txBody>
                    <a:bodyPr/>
                    <a:lstStyle/>
                    <a:p>
                      <a:pPr marL="283210" marR="0" lvl="0" indent="-283210" algn="just" rtl="0">
                        <a:spcBef>
                          <a:spcPts val="0"/>
                        </a:spcBef>
                        <a:spcAft>
                          <a:spcPts val="0"/>
                        </a:spcAft>
                        <a:buClr>
                          <a:schemeClr val="dk1"/>
                        </a:buClr>
                        <a:buSzPts val="1400"/>
                        <a:buFont typeface="Times New Roman"/>
                        <a:buNone/>
                      </a:pPr>
                      <a:r>
                        <a:rPr lang="en-US" sz="1400" b="0" i="0" u="none" strike="noStrike">
                          <a:latin typeface="Times New Roman"/>
                          <a:ea typeface="Times New Roman"/>
                          <a:cs typeface="Times New Roman"/>
                          <a:sym typeface="Times New Roman"/>
                        </a:rPr>
                        <a:t>   This work is an addition to recent reviews on COVID-19 that offers a geographical perspective. It is a compendium that identifies the themes and analyses that are being carried out with GIS and spatial-statistical tools. </a:t>
                      </a:r>
                      <a:r>
                        <a:rPr lang="en-US" sz="1400" b="0" i="0" u="none" strike="noStrike" baseline="30000">
                          <a:latin typeface="Times New Roman"/>
                          <a:ea typeface="Times New Roman"/>
                          <a:cs typeface="Times New Roman"/>
                          <a:sym typeface="Times New Roman"/>
                        </a:rPr>
                        <a:t>[14]</a:t>
                      </a:r>
                      <a:endParaRPr sz="1400" baseline="30000">
                        <a:latin typeface="Times New Roman"/>
                        <a:ea typeface="Times New Roman"/>
                        <a:cs typeface="Times New Roman"/>
                        <a:sym typeface="Times New Roman"/>
                      </a:endParaRPr>
                    </a:p>
                  </a:txBody>
                  <a:tcPr marL="0" marR="0" marT="0" marB="0" anchor="ctr"/>
                </a:tc>
                <a:tc>
                  <a:txBody>
                    <a:bodyPr/>
                    <a:lstStyle/>
                    <a:p>
                      <a:pPr marL="0" marR="0" lvl="0" indent="0" algn="just" rtl="0">
                        <a:spcBef>
                          <a:spcPts val="0"/>
                        </a:spcBef>
                        <a:spcAft>
                          <a:spcPts val="0"/>
                        </a:spcAft>
                        <a:buClr>
                          <a:schemeClr val="dk1"/>
                        </a:buClr>
                        <a:buSzPts val="1400"/>
                        <a:buFont typeface="Times New Roman"/>
                        <a:buNone/>
                      </a:pPr>
                      <a:r>
                        <a:rPr lang="en-US" sz="1400" b="0" i="0" u="none" strike="noStrike">
                          <a:latin typeface="Times New Roman"/>
                          <a:ea typeface="Times New Roman"/>
                          <a:cs typeface="Times New Roman"/>
                          <a:sym typeface="Times New Roman"/>
                        </a:rPr>
                        <a:t>Understanding the spatial-temporal dynamics of COVID-19 is critical to its mitigation, which is why such work is being done in all regions of the world. This is due in large part to the opening up of large volumes of information by public institutions, international organizations and private companies with geospatial information.</a:t>
                      </a:r>
                      <a:endParaRPr sz="1400">
                        <a:latin typeface="Times New Roman"/>
                        <a:ea typeface="Times New Roman"/>
                        <a:cs typeface="Times New Roman"/>
                        <a:sym typeface="Times New Roman"/>
                      </a:endParaRPr>
                    </a:p>
                  </a:txBody>
                  <a:tcPr marL="0" marR="0" marT="0" marB="0" anchor="ctr"/>
                </a:tc>
              </a:tr>
              <a:tr h="277575">
                <a:tc>
                  <a:txBody>
                    <a:bodyPr/>
                    <a:lstStyle/>
                    <a:p>
                      <a:pPr marL="0" marR="0" lvl="0" indent="0" algn="l" rtl="0">
                        <a:spcBef>
                          <a:spcPts val="0"/>
                        </a:spcBef>
                        <a:spcAft>
                          <a:spcPts val="0"/>
                        </a:spcAft>
                        <a:buNone/>
                      </a:pPr>
                      <a:endParaRPr sz="1400"/>
                    </a:p>
                  </a:txBody>
                  <a:tcPr marL="0" marR="0" marT="0" marB="0" anchor="ctr"/>
                </a:tc>
                <a:tc>
                  <a:txBody>
                    <a:bodyPr/>
                    <a:lstStyle/>
                    <a:p>
                      <a:pPr marL="0" marR="0" lvl="0" indent="0" algn="l" rtl="0">
                        <a:spcBef>
                          <a:spcPts val="0"/>
                        </a:spcBef>
                        <a:spcAft>
                          <a:spcPts val="0"/>
                        </a:spcAft>
                        <a:buNone/>
                      </a:pPr>
                      <a:endParaRPr sz="1800"/>
                    </a:p>
                  </a:txBody>
                  <a:tcPr marL="0" marR="0" marT="0" marB="0" anchor="ctr"/>
                </a:tc>
                <a:tc>
                  <a:txBody>
                    <a:bodyPr/>
                    <a:lstStyle/>
                    <a:p>
                      <a:pPr marL="0" marR="0" lvl="0" indent="0" algn="l" rtl="0">
                        <a:spcBef>
                          <a:spcPts val="0"/>
                        </a:spcBef>
                        <a:spcAft>
                          <a:spcPts val="0"/>
                        </a:spcAft>
                        <a:buNone/>
                      </a:pPr>
                      <a:endParaRPr sz="1800"/>
                    </a:p>
                  </a:txBody>
                  <a:tcPr marL="0" marR="0" marT="0" marB="0" anchor="ctr"/>
                </a:tc>
                <a:tc>
                  <a:txBody>
                    <a:bodyPr/>
                    <a:lstStyle/>
                    <a:p>
                      <a:pPr marL="283464" marR="0" lvl="0" indent="-283464" algn="l" rtl="0">
                        <a:spcBef>
                          <a:spcPts val="0"/>
                        </a:spcBef>
                        <a:spcAft>
                          <a:spcPts val="0"/>
                        </a:spcAft>
                        <a:buNone/>
                      </a:pPr>
                      <a:endParaRPr sz="1800"/>
                    </a:p>
                  </a:txBody>
                  <a:tcPr marL="0" marR="0" marT="0" marB="0" anchor="ctr"/>
                </a:tc>
                <a:tc>
                  <a:txBody>
                    <a:bodyPr/>
                    <a:lstStyle/>
                    <a:p>
                      <a:pPr marL="0" marR="0" lvl="0" indent="0" algn="l" rtl="0">
                        <a:spcBef>
                          <a:spcPts val="0"/>
                        </a:spcBef>
                        <a:spcAft>
                          <a:spcPts val="0"/>
                        </a:spcAft>
                        <a:buNone/>
                      </a:pPr>
                      <a:endParaRPr sz="1800"/>
                    </a:p>
                  </a:txBody>
                  <a:tcPr marL="0" marR="0" marT="0" marB="0" anchor="ct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74"/>
        <p:cNvGrpSpPr/>
        <p:nvPr/>
      </p:nvGrpSpPr>
      <p:grpSpPr>
        <a:xfrm>
          <a:off x="0" y="0"/>
          <a:ext cx="0" cy="0"/>
          <a:chOff x="0" y="0"/>
          <a:chExt cx="0" cy="0"/>
        </a:xfrm>
      </p:grpSpPr>
      <p:sp>
        <p:nvSpPr>
          <p:cNvPr id="175" name="Google Shape;175;p10"/>
          <p:cNvSpPr txBox="1">
            <a:spLocks noGrp="1"/>
          </p:cNvSpPr>
          <p:nvPr>
            <p:ph type="title"/>
          </p:nvPr>
        </p:nvSpPr>
        <p:spPr>
          <a:xfrm>
            <a:off x="689303" y="19871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Times New Roman"/>
              <a:buNone/>
            </a:pPr>
            <a:r>
              <a:rPr lang="en-US" sz="4000" b="1">
                <a:latin typeface="Times New Roman"/>
                <a:ea typeface="Times New Roman"/>
                <a:cs typeface="Times New Roman"/>
                <a:sym typeface="Times New Roman"/>
              </a:rPr>
              <a:t>ISSUES AND CHALLENGES</a:t>
            </a:r>
            <a:endParaRPr/>
          </a:p>
        </p:txBody>
      </p:sp>
      <p:sp>
        <p:nvSpPr>
          <p:cNvPr id="176" name="Google Shape;176;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514350" lvl="0" indent="-514350" algn="l" rtl="0">
              <a:lnSpc>
                <a:spcPct val="90000"/>
              </a:lnSpc>
              <a:spcBef>
                <a:spcPts val="0"/>
              </a:spcBef>
              <a:spcAft>
                <a:spcPts val="0"/>
              </a:spcAft>
              <a:buClr>
                <a:srgbClr val="000000"/>
              </a:buClr>
              <a:buSzPts val="2400"/>
              <a:buFont typeface="Calibri"/>
              <a:buAutoNum type="arabicPeriod"/>
            </a:pPr>
            <a:r>
              <a:rPr lang="en-US" sz="2400" b="0" i="0">
                <a:solidFill>
                  <a:srgbClr val="000000"/>
                </a:solidFill>
                <a:latin typeface="Times New Roman"/>
                <a:ea typeface="Times New Roman"/>
                <a:cs typeface="Times New Roman"/>
                <a:sym typeface="Times New Roman"/>
              </a:rPr>
              <a:t>Selection and representation of data for mining from geodatabases due to wide range of file formats</a:t>
            </a:r>
            <a:r>
              <a:rPr lang="en-US" sz="2400" b="0" i="0" baseline="30000">
                <a:solidFill>
                  <a:srgbClr val="000000"/>
                </a:solidFill>
                <a:latin typeface="Times New Roman"/>
                <a:ea typeface="Times New Roman"/>
                <a:cs typeface="Times New Roman"/>
                <a:sym typeface="Times New Roman"/>
              </a:rPr>
              <a:t>[1]</a:t>
            </a:r>
            <a:r>
              <a:rPr lang="en-US" sz="2400" b="0" i="0">
                <a:solidFill>
                  <a:srgbClr val="000000"/>
                </a:solidFill>
                <a:latin typeface="Times New Roman"/>
                <a:ea typeface="Times New Roman"/>
                <a:cs typeface="Times New Roman"/>
                <a:sym typeface="Times New Roman"/>
              </a:rPr>
              <a:t>.</a:t>
            </a:r>
            <a:endParaRPr/>
          </a:p>
          <a:p>
            <a:pPr marL="514350" lvl="0" indent="-514350" algn="l" rtl="0">
              <a:lnSpc>
                <a:spcPct val="90000"/>
              </a:lnSpc>
              <a:spcBef>
                <a:spcPts val="1000"/>
              </a:spcBef>
              <a:spcAft>
                <a:spcPts val="0"/>
              </a:spcAft>
              <a:buClr>
                <a:srgbClr val="000000"/>
              </a:buClr>
              <a:buSzPts val="2400"/>
              <a:buFont typeface="Calibri"/>
              <a:buAutoNum type="arabicPeriod"/>
            </a:pPr>
            <a:r>
              <a:rPr lang="en-US" sz="2400" b="0" i="0">
                <a:solidFill>
                  <a:srgbClr val="000000"/>
                </a:solidFill>
                <a:latin typeface="Times New Roman"/>
                <a:ea typeface="Times New Roman"/>
                <a:cs typeface="Times New Roman"/>
                <a:sym typeface="Times New Roman"/>
              </a:rPr>
              <a:t>Understanding of information represented in</a:t>
            </a:r>
            <a:r>
              <a:rPr lang="en-US" sz="2400">
                <a:solidFill>
                  <a:srgbClr val="000000"/>
                </a:solidFill>
                <a:latin typeface="Times New Roman"/>
                <a:ea typeface="Times New Roman"/>
                <a:cs typeface="Times New Roman"/>
                <a:sym typeface="Times New Roman"/>
              </a:rPr>
              <a:t> </a:t>
            </a:r>
            <a:r>
              <a:rPr lang="en-US" sz="2400" b="0" i="0">
                <a:solidFill>
                  <a:srgbClr val="000000"/>
                </a:solidFill>
                <a:latin typeface="Times New Roman"/>
                <a:ea typeface="Times New Roman"/>
                <a:cs typeface="Times New Roman"/>
                <a:sym typeface="Times New Roman"/>
              </a:rPr>
              <a:t> files </a:t>
            </a:r>
            <a:r>
              <a:rPr lang="en-US" sz="2400" b="0" i="0" baseline="30000">
                <a:solidFill>
                  <a:srgbClr val="000000"/>
                </a:solidFill>
                <a:latin typeface="Times New Roman"/>
                <a:ea typeface="Times New Roman"/>
                <a:cs typeface="Times New Roman"/>
                <a:sym typeface="Times New Roman"/>
              </a:rPr>
              <a:t>[2]</a:t>
            </a:r>
            <a:r>
              <a:rPr lang="en-US" sz="2400" b="0" i="0">
                <a:solidFill>
                  <a:srgbClr val="000000"/>
                </a:solidFill>
                <a:latin typeface="Times New Roman"/>
                <a:ea typeface="Times New Roman"/>
                <a:cs typeface="Times New Roman"/>
                <a:sym typeface="Times New Roman"/>
              </a:rPr>
              <a:t>.</a:t>
            </a:r>
            <a:endParaRPr/>
          </a:p>
          <a:p>
            <a:pPr marL="514350" lvl="0" indent="-514350" algn="l" rtl="0">
              <a:lnSpc>
                <a:spcPct val="90000"/>
              </a:lnSpc>
              <a:spcBef>
                <a:spcPts val="1000"/>
              </a:spcBef>
              <a:spcAft>
                <a:spcPts val="0"/>
              </a:spcAft>
              <a:buClr>
                <a:srgbClr val="000000"/>
              </a:buClr>
              <a:buSzPts val="2400"/>
              <a:buFont typeface="Calibri"/>
              <a:buAutoNum type="arabicPeriod"/>
            </a:pPr>
            <a:r>
              <a:rPr lang="en-US" sz="2400" b="0" i="0">
                <a:solidFill>
                  <a:srgbClr val="000000"/>
                </a:solidFill>
                <a:latin typeface="Times New Roman"/>
                <a:ea typeface="Times New Roman"/>
                <a:cs typeface="Times New Roman"/>
                <a:sym typeface="Times New Roman"/>
              </a:rPr>
              <a:t>Selection and Transformation of spatial attributes from Non spatial Attributes</a:t>
            </a:r>
            <a:r>
              <a:rPr lang="en-US" sz="2400" baseline="30000">
                <a:solidFill>
                  <a:srgbClr val="000000"/>
                </a:solidFill>
                <a:latin typeface="Times New Roman"/>
                <a:ea typeface="Times New Roman"/>
                <a:cs typeface="Times New Roman"/>
                <a:sym typeface="Times New Roman"/>
              </a:rPr>
              <a:t>[1]</a:t>
            </a:r>
            <a:r>
              <a:rPr lang="en-US" sz="2400">
                <a:solidFill>
                  <a:srgbClr val="000000"/>
                </a:solidFill>
                <a:latin typeface="Times New Roman"/>
                <a:ea typeface="Times New Roman"/>
                <a:cs typeface="Times New Roman"/>
                <a:sym typeface="Times New Roman"/>
              </a:rPr>
              <a:t>.</a:t>
            </a:r>
            <a:endParaRPr sz="2400" b="0" i="0">
              <a:solidFill>
                <a:srgbClr val="000000"/>
              </a:solidFill>
              <a:latin typeface="Times New Roman"/>
              <a:ea typeface="Times New Roman"/>
              <a:cs typeface="Times New Roman"/>
              <a:sym typeface="Times New Roman"/>
            </a:endParaRPr>
          </a:p>
          <a:p>
            <a:pPr marL="514350" lvl="0" indent="-514350" algn="l" rtl="0">
              <a:lnSpc>
                <a:spcPct val="90000"/>
              </a:lnSpc>
              <a:spcBef>
                <a:spcPts val="1000"/>
              </a:spcBef>
              <a:spcAft>
                <a:spcPts val="0"/>
              </a:spcAft>
              <a:buClr>
                <a:srgbClr val="000000"/>
              </a:buClr>
              <a:buSzPts val="2400"/>
              <a:buFont typeface="Calibri"/>
              <a:buAutoNum type="arabicPeriod"/>
            </a:pPr>
            <a:r>
              <a:rPr lang="en-US" sz="2400" b="0" i="0">
                <a:solidFill>
                  <a:srgbClr val="000000"/>
                </a:solidFill>
                <a:latin typeface="Times New Roman"/>
                <a:ea typeface="Times New Roman"/>
                <a:cs typeface="Times New Roman"/>
                <a:sym typeface="Times New Roman"/>
              </a:rPr>
              <a:t>The data </a:t>
            </a:r>
            <a:r>
              <a:rPr lang="en-US" sz="2400">
                <a:solidFill>
                  <a:srgbClr val="000000"/>
                </a:solidFill>
                <a:latin typeface="Times New Roman"/>
                <a:ea typeface="Times New Roman"/>
                <a:cs typeface="Times New Roman"/>
                <a:sym typeface="Times New Roman"/>
              </a:rPr>
              <a:t>which are  stationary only that  can be used for time series analysis</a:t>
            </a:r>
            <a:r>
              <a:rPr lang="en-US" sz="2400" baseline="30000">
                <a:solidFill>
                  <a:srgbClr val="000000"/>
                </a:solidFill>
                <a:latin typeface="Times New Roman"/>
                <a:ea typeface="Times New Roman"/>
                <a:cs typeface="Times New Roman"/>
                <a:sym typeface="Times New Roman"/>
              </a:rPr>
              <a:t>[3]</a:t>
            </a:r>
            <a:r>
              <a:rPr lang="en-US" sz="2400">
                <a:solidFill>
                  <a:srgbClr val="000000"/>
                </a:solidFill>
                <a:latin typeface="Times New Roman"/>
                <a:ea typeface="Times New Roman"/>
                <a:cs typeface="Times New Roman"/>
                <a:sym typeface="Times New Roman"/>
              </a:rPr>
              <a:t>.</a:t>
            </a:r>
            <a:endParaRPr/>
          </a:p>
          <a:p>
            <a:pPr marL="514350" lvl="0" indent="-514350" algn="l" rtl="0">
              <a:lnSpc>
                <a:spcPct val="90000"/>
              </a:lnSpc>
              <a:spcBef>
                <a:spcPts val="1000"/>
              </a:spcBef>
              <a:spcAft>
                <a:spcPts val="0"/>
              </a:spcAft>
              <a:buClr>
                <a:srgbClr val="000000"/>
              </a:buClr>
              <a:buSzPts val="2400"/>
              <a:buFont typeface="Calibri"/>
              <a:buAutoNum type="arabicPeriod"/>
            </a:pPr>
            <a:r>
              <a:rPr lang="en-US" sz="2400" b="0" i="0">
                <a:solidFill>
                  <a:srgbClr val="000000"/>
                </a:solidFill>
                <a:latin typeface="Times New Roman"/>
                <a:ea typeface="Times New Roman"/>
                <a:cs typeface="Times New Roman"/>
                <a:sym typeface="Times New Roman"/>
              </a:rPr>
              <a:t>The ACF an</a:t>
            </a:r>
            <a:r>
              <a:rPr lang="en-US" sz="2400">
                <a:solidFill>
                  <a:srgbClr val="000000"/>
                </a:solidFill>
                <a:latin typeface="Times New Roman"/>
                <a:ea typeface="Times New Roman"/>
                <a:cs typeface="Times New Roman"/>
                <a:sym typeface="Times New Roman"/>
              </a:rPr>
              <a:t>d PACF plots should have some  inverting lines and should be  the defined range for choosing the parameters in Sarima Model</a:t>
            </a:r>
            <a:r>
              <a:rPr lang="en-US" sz="2400" baseline="30000">
                <a:solidFill>
                  <a:srgbClr val="000000"/>
                </a:solidFill>
                <a:latin typeface="Times New Roman"/>
                <a:ea typeface="Times New Roman"/>
                <a:cs typeface="Times New Roman"/>
                <a:sym typeface="Times New Roman"/>
              </a:rPr>
              <a:t>[4]</a:t>
            </a:r>
            <a:r>
              <a:rPr lang="en-US" sz="2400">
                <a:solidFill>
                  <a:srgbClr val="000000"/>
                </a:solidFill>
                <a:latin typeface="Times New Roman"/>
                <a:ea typeface="Times New Roman"/>
                <a:cs typeface="Times New Roman"/>
                <a:sym typeface="Times New Roman"/>
              </a:rPr>
              <a:t>.</a:t>
            </a:r>
            <a:endParaRPr sz="2400" b="0" i="0">
              <a:solidFill>
                <a:srgbClr val="000000"/>
              </a:solidFill>
              <a:latin typeface="Times New Roman"/>
              <a:ea typeface="Times New Roman"/>
              <a:cs typeface="Times New Roman"/>
              <a:sym typeface="Times New Roman"/>
            </a:endParaRPr>
          </a:p>
          <a:p>
            <a:pPr marL="514350" lvl="0" indent="-336550" algn="l" rtl="0">
              <a:lnSpc>
                <a:spcPct val="90000"/>
              </a:lnSpc>
              <a:spcBef>
                <a:spcPts val="1000"/>
              </a:spcBef>
              <a:spcAft>
                <a:spcPts val="0"/>
              </a:spcAft>
              <a:buClr>
                <a:schemeClr val="dk1"/>
              </a:buClr>
              <a:buSzPts val="2800"/>
              <a:buFont typeface="Calibri"/>
              <a:buNone/>
            </a:pPr>
            <a:endParaRPr b="0" i="0">
              <a:solidFill>
                <a:srgbClr val="000000"/>
              </a:solidFill>
              <a:latin typeface="Arial"/>
              <a:ea typeface="Arial"/>
              <a:cs typeface="Arial"/>
              <a:sym typeface="Arial"/>
            </a:endParaRPr>
          </a:p>
          <a:p>
            <a:pPr marL="228600" lvl="0" indent="-50800" algn="l" rtl="0">
              <a:lnSpc>
                <a:spcPct val="90000"/>
              </a:lnSpc>
              <a:spcBef>
                <a:spcPts val="1000"/>
              </a:spcBef>
              <a:spcAft>
                <a:spcPts val="0"/>
              </a:spcAft>
              <a:buClr>
                <a:schemeClr val="dk1"/>
              </a:buClr>
              <a:buSzPts val="2800"/>
              <a:buNone/>
            </a:pPr>
            <a:endParaRPr b="0" i="0">
              <a:solidFill>
                <a:srgbClr val="000000"/>
              </a:solidFill>
              <a:latin typeface="Arial"/>
              <a:ea typeface="Arial"/>
              <a:cs typeface="Arial"/>
              <a:sym typeface="Arial"/>
            </a:endParaRPr>
          </a:p>
          <a:p>
            <a:pPr marL="228600" lvl="0" indent="-5080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80"/>
        <p:cNvGrpSpPr/>
        <p:nvPr/>
      </p:nvGrpSpPr>
      <p:grpSpPr>
        <a:xfrm>
          <a:off x="0" y="0"/>
          <a:ext cx="0" cy="0"/>
          <a:chOff x="0" y="0"/>
          <a:chExt cx="0" cy="0"/>
        </a:xfrm>
      </p:grpSpPr>
      <p:sp>
        <p:nvSpPr>
          <p:cNvPr id="181" name="Google Shape;181;p11"/>
          <p:cNvSpPr txBox="1">
            <a:spLocks noGrp="1"/>
          </p:cNvSpPr>
          <p:nvPr>
            <p:ph type="title"/>
          </p:nvPr>
        </p:nvSpPr>
        <p:spPr>
          <a:xfrm>
            <a:off x="391510" y="216228"/>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Times New Roman"/>
              <a:buNone/>
            </a:pPr>
            <a:r>
              <a:rPr lang="en-US" sz="4000" b="1">
                <a:latin typeface="Times New Roman"/>
                <a:ea typeface="Times New Roman"/>
                <a:cs typeface="Times New Roman"/>
                <a:sym typeface="Times New Roman"/>
              </a:rPr>
              <a:t>MOTIVATION</a:t>
            </a:r>
            <a:endParaRPr/>
          </a:p>
        </p:txBody>
      </p:sp>
      <p:sp>
        <p:nvSpPr>
          <p:cNvPr id="182" name="Google Shape;182;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514350" lvl="0" indent="-514350" algn="l" rtl="0">
              <a:lnSpc>
                <a:spcPct val="90000"/>
              </a:lnSpc>
              <a:spcBef>
                <a:spcPts val="0"/>
              </a:spcBef>
              <a:spcAft>
                <a:spcPts val="0"/>
              </a:spcAft>
              <a:buClr>
                <a:srgbClr val="000000"/>
              </a:buClr>
              <a:buSzPts val="2800"/>
              <a:buFont typeface="Calibri"/>
              <a:buAutoNum type="arabicPeriod"/>
            </a:pPr>
            <a:r>
              <a:rPr lang="en-US" b="0" i="0">
                <a:solidFill>
                  <a:srgbClr val="000000"/>
                </a:solidFill>
                <a:latin typeface="Times New Roman"/>
                <a:ea typeface="Times New Roman"/>
                <a:cs typeface="Times New Roman"/>
                <a:sym typeface="Times New Roman"/>
              </a:rPr>
              <a:t>Understanding the Impact of COVID in India.</a:t>
            </a:r>
            <a:endParaRPr/>
          </a:p>
          <a:p>
            <a:pPr marL="514350" lvl="0" indent="-514350" algn="l" rtl="0">
              <a:lnSpc>
                <a:spcPct val="90000"/>
              </a:lnSpc>
              <a:spcBef>
                <a:spcPts val="1000"/>
              </a:spcBef>
              <a:spcAft>
                <a:spcPts val="0"/>
              </a:spcAft>
              <a:buClr>
                <a:srgbClr val="000000"/>
              </a:buClr>
              <a:buSzPts val="2800"/>
              <a:buFont typeface="Calibri"/>
              <a:buAutoNum type="arabicPeriod"/>
            </a:pPr>
            <a:r>
              <a:rPr lang="en-US">
                <a:solidFill>
                  <a:srgbClr val="000000"/>
                </a:solidFill>
                <a:latin typeface="Times New Roman"/>
                <a:ea typeface="Times New Roman"/>
                <a:cs typeface="Times New Roman"/>
                <a:sym typeface="Times New Roman"/>
              </a:rPr>
              <a:t>Need of Data Representation</a:t>
            </a:r>
            <a:endParaRPr/>
          </a:p>
          <a:p>
            <a:pPr marL="514350" lvl="0" indent="-514350" algn="l" rtl="0">
              <a:lnSpc>
                <a:spcPct val="90000"/>
              </a:lnSpc>
              <a:spcBef>
                <a:spcPts val="1000"/>
              </a:spcBef>
              <a:spcAft>
                <a:spcPts val="0"/>
              </a:spcAft>
              <a:buClr>
                <a:srgbClr val="000000"/>
              </a:buClr>
              <a:buSzPts val="2800"/>
              <a:buFont typeface="Calibri"/>
              <a:buAutoNum type="arabicPeriod"/>
            </a:pPr>
            <a:r>
              <a:rPr lang="en-US" b="0" i="0">
                <a:solidFill>
                  <a:srgbClr val="000000"/>
                </a:solidFill>
                <a:latin typeface="Times New Roman"/>
                <a:ea typeface="Times New Roman"/>
                <a:cs typeface="Times New Roman"/>
                <a:sym typeface="Times New Roman"/>
              </a:rPr>
              <a:t>Understanding the trend of Covid so as to take preventive measures accordingly.</a:t>
            </a:r>
            <a:endParaRPr/>
          </a:p>
          <a:p>
            <a:pPr marL="514350" lvl="0" indent="-514350" algn="l" rtl="0">
              <a:lnSpc>
                <a:spcPct val="90000"/>
              </a:lnSpc>
              <a:spcBef>
                <a:spcPts val="1000"/>
              </a:spcBef>
              <a:spcAft>
                <a:spcPts val="0"/>
              </a:spcAft>
              <a:buClr>
                <a:srgbClr val="000000"/>
              </a:buClr>
              <a:buSzPts val="2800"/>
              <a:buFont typeface="Calibri"/>
              <a:buAutoNum type="arabicPeriod"/>
            </a:pPr>
            <a:r>
              <a:rPr lang="en-US" b="0" i="0">
                <a:solidFill>
                  <a:srgbClr val="000000"/>
                </a:solidFill>
                <a:latin typeface="Times New Roman"/>
                <a:ea typeface="Times New Roman"/>
                <a:cs typeface="Times New Roman"/>
                <a:sym typeface="Times New Roman"/>
              </a:rPr>
              <a:t>Forecasting of future cases to take precautionary steps.</a:t>
            </a:r>
            <a:endParaRPr/>
          </a:p>
          <a:p>
            <a:pPr marL="514350" lvl="0" indent="-514350" algn="l" rtl="0">
              <a:lnSpc>
                <a:spcPct val="90000"/>
              </a:lnSpc>
              <a:spcBef>
                <a:spcPts val="1000"/>
              </a:spcBef>
              <a:spcAft>
                <a:spcPts val="0"/>
              </a:spcAft>
              <a:buClr>
                <a:srgbClr val="000000"/>
              </a:buClr>
              <a:buSzPts val="2800"/>
              <a:buFont typeface="Calibri"/>
              <a:buAutoNum type="arabicPeriod"/>
            </a:pPr>
            <a:r>
              <a:rPr lang="en-US">
                <a:solidFill>
                  <a:srgbClr val="000000"/>
                </a:solidFill>
                <a:latin typeface="Times New Roman"/>
                <a:ea typeface="Times New Roman"/>
                <a:cs typeface="Times New Roman"/>
                <a:sym typeface="Times New Roman"/>
              </a:rPr>
              <a:t>Rising Cases of Covid.</a:t>
            </a:r>
            <a:endParaRPr b="0" i="0">
              <a:solidFill>
                <a:srgbClr val="000000"/>
              </a:solidFill>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None/>
            </a:pPr>
            <a:endParaRPr b="0" i="0">
              <a:solidFill>
                <a:srgbClr val="000000"/>
              </a:solidFill>
              <a:latin typeface="Arial"/>
              <a:ea typeface="Arial"/>
              <a:cs typeface="Arial"/>
              <a:sym typeface="Arial"/>
            </a:endParaRPr>
          </a:p>
          <a:p>
            <a:pPr marL="228600" lvl="0" indent="-5080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6"/>
        <p:cNvGrpSpPr/>
        <p:nvPr/>
      </p:nvGrpSpPr>
      <p:grpSpPr>
        <a:xfrm>
          <a:off x="0" y="0"/>
          <a:ext cx="0" cy="0"/>
          <a:chOff x="0" y="0"/>
          <a:chExt cx="0" cy="0"/>
        </a:xfrm>
      </p:grpSpPr>
      <p:sp>
        <p:nvSpPr>
          <p:cNvPr id="187" name="Google Shape;187;p12"/>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 name="Google Shape;188;p12"/>
          <p:cNvSpPr/>
          <p:nvPr/>
        </p:nvSpPr>
        <p:spPr>
          <a:xfrm>
            <a:off x="409710" y="1022350"/>
            <a:ext cx="709612" cy="2095501"/>
          </a:xfrm>
          <a:custGeom>
            <a:avLst/>
            <a:gdLst/>
            <a:ahLst/>
            <a:cxnLst/>
            <a:rect l="l" t="t" r="r" b="b"/>
            <a:pathLst>
              <a:path w="447" h="1363" extrusionOk="0">
                <a:moveTo>
                  <a:pt x="447" y="1363"/>
                </a:moveTo>
                <a:lnTo>
                  <a:pt x="0" y="987"/>
                </a:lnTo>
                <a:lnTo>
                  <a:pt x="0" y="0"/>
                </a:lnTo>
                <a:lnTo>
                  <a:pt x="447" y="376"/>
                </a:lnTo>
                <a:lnTo>
                  <a:pt x="447" y="1363"/>
                </a:lnTo>
                <a:close/>
              </a:path>
            </a:pathLst>
          </a:custGeom>
          <a:solidFill>
            <a:srgbClr val="1F386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9" name="Google Shape;189;p12"/>
          <p:cNvSpPr/>
          <p:nvPr/>
        </p:nvSpPr>
        <p:spPr>
          <a:xfrm>
            <a:off x="409710" y="837744"/>
            <a:ext cx="403225" cy="1705431"/>
          </a:xfrm>
          <a:custGeom>
            <a:avLst/>
            <a:gdLst/>
            <a:ahLst/>
            <a:cxnLst/>
            <a:rect l="l" t="t" r="r" b="b"/>
            <a:pathLst>
              <a:path w="254" h="1109" extrusionOk="0">
                <a:moveTo>
                  <a:pt x="254" y="987"/>
                </a:moveTo>
                <a:lnTo>
                  <a:pt x="0" y="1109"/>
                </a:lnTo>
                <a:lnTo>
                  <a:pt x="0" y="119"/>
                </a:lnTo>
                <a:lnTo>
                  <a:pt x="254" y="0"/>
                </a:lnTo>
                <a:lnTo>
                  <a:pt x="254" y="987"/>
                </a:lnTo>
                <a:close/>
              </a:path>
            </a:pathLst>
          </a:custGeom>
          <a:solidFill>
            <a:srgbClr val="2F54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0" name="Google Shape;190;p12"/>
          <p:cNvSpPr/>
          <p:nvPr/>
        </p:nvSpPr>
        <p:spPr>
          <a:xfrm>
            <a:off x="644660" y="640894"/>
            <a:ext cx="168275" cy="1713195"/>
          </a:xfrm>
          <a:custGeom>
            <a:avLst/>
            <a:gdLst/>
            <a:ahLst/>
            <a:cxnLst/>
            <a:rect l="l" t="t" r="r" b="b"/>
            <a:pathLst>
              <a:path w="106" h="1114" extrusionOk="0">
                <a:moveTo>
                  <a:pt x="106" y="1114"/>
                </a:moveTo>
                <a:lnTo>
                  <a:pt x="0" y="1005"/>
                </a:lnTo>
                <a:lnTo>
                  <a:pt x="0" y="0"/>
                </a:lnTo>
                <a:lnTo>
                  <a:pt x="106" y="110"/>
                </a:lnTo>
                <a:lnTo>
                  <a:pt x="106" y="1114"/>
                </a:lnTo>
                <a:close/>
              </a:path>
            </a:pathLst>
          </a:custGeom>
          <a:solidFill>
            <a:srgbClr val="1F386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1" name="Google Shape;191;p12"/>
          <p:cNvSpPr/>
          <p:nvPr/>
        </p:nvSpPr>
        <p:spPr>
          <a:xfrm>
            <a:off x="11223203" y="635716"/>
            <a:ext cx="328612" cy="1742360"/>
          </a:xfrm>
          <a:custGeom>
            <a:avLst/>
            <a:gdLst/>
            <a:ahLst/>
            <a:cxnLst/>
            <a:rect l="l" t="t" r="r" b="b"/>
            <a:pathLst>
              <a:path w="207" h="1114" extrusionOk="0">
                <a:moveTo>
                  <a:pt x="207" y="987"/>
                </a:moveTo>
                <a:lnTo>
                  <a:pt x="0" y="1114"/>
                </a:lnTo>
                <a:lnTo>
                  <a:pt x="0" y="127"/>
                </a:lnTo>
                <a:lnTo>
                  <a:pt x="207" y="0"/>
                </a:lnTo>
                <a:lnTo>
                  <a:pt x="207" y="987"/>
                </a:lnTo>
                <a:close/>
              </a:path>
            </a:pathLst>
          </a:custGeom>
          <a:solidFill>
            <a:srgbClr val="1F386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2" name="Google Shape;192;p12"/>
          <p:cNvSpPr/>
          <p:nvPr/>
        </p:nvSpPr>
        <p:spPr>
          <a:xfrm>
            <a:off x="644055" y="635715"/>
            <a:ext cx="10907863" cy="1541457"/>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3" name="Google Shape;193;p12"/>
          <p:cNvSpPr txBox="1">
            <a:spLocks noGrp="1"/>
          </p:cNvSpPr>
          <p:nvPr>
            <p:ph type="title"/>
          </p:nvPr>
        </p:nvSpPr>
        <p:spPr>
          <a:xfrm>
            <a:off x="958506" y="800392"/>
            <a:ext cx="10264697" cy="121210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000"/>
              <a:buFont typeface="Calibri"/>
              <a:buNone/>
            </a:pPr>
            <a:r>
              <a:rPr lang="en-US" sz="4000" b="1">
                <a:solidFill>
                  <a:srgbClr val="FFFFFF"/>
                </a:solidFill>
              </a:rPr>
              <a:t>OBJECTIVES OF THE WORK</a:t>
            </a:r>
            <a:endParaRPr/>
          </a:p>
        </p:txBody>
      </p:sp>
      <p:sp>
        <p:nvSpPr>
          <p:cNvPr id="194" name="Google Shape;194;p12"/>
          <p:cNvSpPr txBox="1">
            <a:spLocks noGrp="1"/>
          </p:cNvSpPr>
          <p:nvPr>
            <p:ph type="body" idx="1"/>
          </p:nvPr>
        </p:nvSpPr>
        <p:spPr>
          <a:xfrm>
            <a:off x="1323831" y="2875815"/>
            <a:ext cx="9708995" cy="3567173"/>
          </a:xfrm>
          <a:prstGeom prst="rect">
            <a:avLst/>
          </a:prstGeom>
          <a:noFill/>
          <a:ln>
            <a:noFill/>
          </a:ln>
        </p:spPr>
        <p:txBody>
          <a:bodyPr spcFirstLastPara="1" wrap="square" lIns="91425" tIns="45700" rIns="91425" bIns="45700" anchor="ctr" anchorCtr="0">
            <a:normAutofit/>
          </a:bodyPr>
          <a:lstStyle/>
          <a:p>
            <a:pPr marL="514350" lvl="0" indent="-514350" algn="l" rtl="0">
              <a:lnSpc>
                <a:spcPct val="90000"/>
              </a:lnSpc>
              <a:spcBef>
                <a:spcPts val="0"/>
              </a:spcBef>
              <a:spcAft>
                <a:spcPts val="0"/>
              </a:spcAft>
              <a:buClr>
                <a:schemeClr val="dk1"/>
              </a:buClr>
              <a:buSzPts val="2400"/>
              <a:buFont typeface="Calibri"/>
              <a:buAutoNum type="arabicPeriod"/>
            </a:pPr>
            <a:r>
              <a:rPr lang="en-US" sz="2400" b="0" i="0">
                <a:latin typeface="Times New Roman"/>
                <a:ea typeface="Times New Roman"/>
                <a:cs typeface="Times New Roman"/>
                <a:sym typeface="Times New Roman"/>
              </a:rPr>
              <a:t>To Study and Understand about Spatial Data Mining.</a:t>
            </a:r>
            <a:endParaRPr sz="2400">
              <a:latin typeface="Times New Roman"/>
              <a:ea typeface="Times New Roman"/>
              <a:cs typeface="Times New Roman"/>
              <a:sym typeface="Times New Roman"/>
            </a:endParaRPr>
          </a:p>
          <a:p>
            <a:pPr marL="514350" lvl="0" indent="-514350" algn="l" rtl="0">
              <a:lnSpc>
                <a:spcPct val="90000"/>
              </a:lnSpc>
              <a:spcBef>
                <a:spcPts val="1000"/>
              </a:spcBef>
              <a:spcAft>
                <a:spcPts val="0"/>
              </a:spcAft>
              <a:buClr>
                <a:schemeClr val="dk1"/>
              </a:buClr>
              <a:buSzPts val="2400"/>
              <a:buFont typeface="Calibri"/>
              <a:buAutoNum type="arabicPeriod"/>
            </a:pPr>
            <a:r>
              <a:rPr lang="en-US" sz="2400">
                <a:latin typeface="Times New Roman"/>
                <a:ea typeface="Times New Roman"/>
                <a:cs typeface="Times New Roman"/>
                <a:sym typeface="Times New Roman"/>
              </a:rPr>
              <a:t>To Study about GIS and its application.</a:t>
            </a:r>
            <a:endParaRPr/>
          </a:p>
          <a:p>
            <a:pPr marL="514350" lvl="0" indent="-514350" algn="l" rtl="0">
              <a:lnSpc>
                <a:spcPct val="90000"/>
              </a:lnSpc>
              <a:spcBef>
                <a:spcPts val="1000"/>
              </a:spcBef>
              <a:spcAft>
                <a:spcPts val="0"/>
              </a:spcAft>
              <a:buClr>
                <a:schemeClr val="dk1"/>
              </a:buClr>
              <a:buSzPts val="2400"/>
              <a:buFont typeface="Calibri"/>
              <a:buAutoNum type="arabicPeriod"/>
            </a:pPr>
            <a:r>
              <a:rPr lang="en-US" sz="2400" b="0" i="0">
                <a:latin typeface="Times New Roman"/>
                <a:ea typeface="Times New Roman"/>
                <a:cs typeface="Times New Roman"/>
                <a:sym typeface="Times New Roman"/>
              </a:rPr>
              <a:t>Using GIS and Spatial data mining to map Corona Virus Cases.</a:t>
            </a:r>
            <a:r>
              <a:rPr lang="en-US" sz="2400">
                <a:latin typeface="Times New Roman"/>
                <a:ea typeface="Times New Roman"/>
                <a:cs typeface="Times New Roman"/>
                <a:sym typeface="Times New Roman"/>
              </a:rPr>
              <a:t> </a:t>
            </a:r>
            <a:r>
              <a:rPr lang="en-US" sz="2400" baseline="30000">
                <a:latin typeface="Times New Roman"/>
                <a:ea typeface="Times New Roman"/>
                <a:cs typeface="Times New Roman"/>
                <a:sym typeface="Times New Roman"/>
              </a:rPr>
              <a:t>[4]</a:t>
            </a:r>
            <a:endParaRPr sz="2400" b="0" i="0" baseline="30000">
              <a:latin typeface="Times New Roman"/>
              <a:ea typeface="Times New Roman"/>
              <a:cs typeface="Times New Roman"/>
              <a:sym typeface="Times New Roman"/>
            </a:endParaRPr>
          </a:p>
          <a:p>
            <a:pPr marL="514350" lvl="0" indent="-514350" algn="l" rtl="0">
              <a:lnSpc>
                <a:spcPct val="90000"/>
              </a:lnSpc>
              <a:spcBef>
                <a:spcPts val="1000"/>
              </a:spcBef>
              <a:spcAft>
                <a:spcPts val="0"/>
              </a:spcAft>
              <a:buClr>
                <a:schemeClr val="dk1"/>
              </a:buClr>
              <a:buSzPts val="2400"/>
              <a:buFont typeface="Calibri"/>
              <a:buAutoNum type="arabicPeriod"/>
            </a:pPr>
            <a:r>
              <a:rPr lang="en-US" sz="2400">
                <a:latin typeface="Times New Roman"/>
                <a:ea typeface="Times New Roman"/>
                <a:cs typeface="Times New Roman"/>
                <a:sym typeface="Times New Roman"/>
              </a:rPr>
              <a:t>To analyse corona cases by finding  if clustering and hotspot is present.</a:t>
            </a:r>
            <a:endParaRPr/>
          </a:p>
          <a:p>
            <a:pPr marL="457200" lvl="0" indent="-457200" algn="l" rtl="0">
              <a:lnSpc>
                <a:spcPct val="90000"/>
              </a:lnSpc>
              <a:spcBef>
                <a:spcPts val="1000"/>
              </a:spcBef>
              <a:spcAft>
                <a:spcPts val="0"/>
              </a:spcAft>
              <a:buClr>
                <a:schemeClr val="dk1"/>
              </a:buClr>
              <a:buSzPts val="2400"/>
              <a:buAutoNum type="arabicPeriod"/>
            </a:pPr>
            <a:r>
              <a:rPr lang="en-US" sz="2400">
                <a:latin typeface="Times New Roman"/>
                <a:ea typeface="Times New Roman"/>
                <a:cs typeface="Times New Roman"/>
                <a:sym typeface="Times New Roman"/>
              </a:rPr>
              <a:t>Prediction of Corona virus cases.</a:t>
            </a:r>
            <a:endParaRPr/>
          </a:p>
          <a:p>
            <a:pPr marL="0" lvl="0" indent="0" algn="l" rtl="0">
              <a:lnSpc>
                <a:spcPct val="90000"/>
              </a:lnSpc>
              <a:spcBef>
                <a:spcPts val="1000"/>
              </a:spcBef>
              <a:spcAft>
                <a:spcPts val="0"/>
              </a:spcAft>
              <a:buClr>
                <a:schemeClr val="dk1"/>
              </a:buClr>
              <a:buSzPts val="2400"/>
              <a:buNone/>
            </a:pPr>
            <a:endParaRPr sz="2400" b="0" i="0">
              <a:latin typeface="Arial"/>
              <a:ea typeface="Arial"/>
              <a:cs typeface="Arial"/>
              <a:sym typeface="Arial"/>
            </a:endParaRPr>
          </a:p>
          <a:p>
            <a:pPr marL="514350" lvl="0" indent="-361950" algn="l" rtl="0">
              <a:lnSpc>
                <a:spcPct val="90000"/>
              </a:lnSpc>
              <a:spcBef>
                <a:spcPts val="1000"/>
              </a:spcBef>
              <a:spcAft>
                <a:spcPts val="0"/>
              </a:spcAft>
              <a:buClr>
                <a:schemeClr val="dk1"/>
              </a:buClr>
              <a:buSzPts val="2400"/>
              <a:buFont typeface="Calibri"/>
              <a:buNone/>
            </a:pPr>
            <a:endParaRPr sz="2400" b="0" i="0">
              <a:latin typeface="Arial"/>
              <a:ea typeface="Arial"/>
              <a:cs typeface="Arial"/>
              <a:sym typeface="Arial"/>
            </a:endParaRPr>
          </a:p>
          <a:p>
            <a:pPr marL="228600" lvl="0" indent="-76200" algn="l" rtl="0">
              <a:lnSpc>
                <a:spcPct val="90000"/>
              </a:lnSpc>
              <a:spcBef>
                <a:spcPts val="1000"/>
              </a:spcBef>
              <a:spcAft>
                <a:spcPts val="0"/>
              </a:spcAft>
              <a:buClr>
                <a:schemeClr val="dk1"/>
              </a:buClr>
              <a:buSzPts val="2400"/>
              <a:buNone/>
            </a:pPr>
            <a:endParaRPr sz="2400" b="0" i="0">
              <a:latin typeface="Arial"/>
              <a:ea typeface="Arial"/>
              <a:cs typeface="Arial"/>
              <a:sym typeface="Arial"/>
            </a:endParaRPr>
          </a:p>
          <a:p>
            <a:pPr marL="228600" lvl="0" indent="-76200" algn="l" rtl="0">
              <a:lnSpc>
                <a:spcPct val="90000"/>
              </a:lnSpc>
              <a:spcBef>
                <a:spcPts val="1000"/>
              </a:spcBef>
              <a:spcAft>
                <a:spcPts val="0"/>
              </a:spcAft>
              <a:buClr>
                <a:schemeClr val="dk1"/>
              </a:buClr>
              <a:buSzPts val="2400"/>
              <a:buNone/>
            </a:pPr>
            <a:endParaRPr sz="24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98"/>
        <p:cNvGrpSpPr/>
        <p:nvPr/>
      </p:nvGrpSpPr>
      <p:grpSpPr>
        <a:xfrm>
          <a:off x="0" y="0"/>
          <a:ext cx="0" cy="0"/>
          <a:chOff x="0" y="0"/>
          <a:chExt cx="0" cy="0"/>
        </a:xfrm>
      </p:grpSpPr>
      <p:sp>
        <p:nvSpPr>
          <p:cNvPr id="199" name="Google Shape;199;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DATASET DESCRIPTION</a:t>
            </a:r>
            <a:endParaRPr/>
          </a:p>
        </p:txBody>
      </p:sp>
      <p:sp>
        <p:nvSpPr>
          <p:cNvPr id="200" name="Google Shape;200;p13"/>
          <p:cNvSpPr txBox="1">
            <a:spLocks noGrp="1"/>
          </p:cNvSpPr>
          <p:nvPr>
            <p:ph type="body" idx="1"/>
          </p:nvPr>
        </p:nvSpPr>
        <p:spPr>
          <a:xfrm>
            <a:off x="838199" y="1825625"/>
            <a:ext cx="10639425" cy="4051300"/>
          </a:xfrm>
          <a:prstGeom prst="rect">
            <a:avLst/>
          </a:prstGeom>
          <a:noFill/>
          <a:ln>
            <a:noFill/>
          </a:ln>
        </p:spPr>
        <p:txBody>
          <a:bodyPr spcFirstLastPara="1" wrap="square" lIns="91425" tIns="45700" rIns="91425" bIns="45700" anchor="t" anchorCtr="0">
            <a:normAutofit/>
          </a:bodyPr>
          <a:lstStyle/>
          <a:p>
            <a:pPr marL="514350" lvl="0" indent="-514350" algn="l" rtl="0">
              <a:lnSpc>
                <a:spcPct val="90000"/>
              </a:lnSpc>
              <a:spcBef>
                <a:spcPts val="0"/>
              </a:spcBef>
              <a:spcAft>
                <a:spcPts val="0"/>
              </a:spcAft>
              <a:buClr>
                <a:srgbClr val="333333"/>
              </a:buClr>
              <a:buSzPts val="2400"/>
              <a:buFont typeface="Calibri"/>
              <a:buAutoNum type="arabicPeriod"/>
            </a:pPr>
            <a:r>
              <a:rPr lang="en-US" sz="2400" b="0" i="0">
                <a:solidFill>
                  <a:srgbClr val="333333"/>
                </a:solidFill>
                <a:latin typeface="Times New Roman"/>
                <a:ea typeface="Times New Roman"/>
                <a:cs typeface="Times New Roman"/>
                <a:sym typeface="Times New Roman"/>
              </a:rPr>
              <a:t>The aim of this research is</a:t>
            </a:r>
            <a:r>
              <a:rPr lang="en-US" sz="2400">
                <a:solidFill>
                  <a:srgbClr val="333333"/>
                </a:solidFill>
                <a:latin typeface="Times New Roman"/>
                <a:ea typeface="Times New Roman"/>
                <a:cs typeface="Times New Roman"/>
                <a:sym typeface="Times New Roman"/>
              </a:rPr>
              <a:t> </a:t>
            </a:r>
            <a:r>
              <a:rPr lang="en-US" sz="2400" b="0" i="0">
                <a:solidFill>
                  <a:srgbClr val="333333"/>
                </a:solidFill>
                <a:latin typeface="Times New Roman"/>
                <a:ea typeface="Times New Roman"/>
                <a:cs typeface="Times New Roman"/>
                <a:sym typeface="Times New Roman"/>
              </a:rPr>
              <a:t> </a:t>
            </a:r>
            <a:r>
              <a:rPr lang="en-US" sz="2400">
                <a:solidFill>
                  <a:srgbClr val="333333"/>
                </a:solidFill>
                <a:latin typeface="Times New Roman"/>
                <a:ea typeface="Times New Roman"/>
                <a:cs typeface="Times New Roman"/>
                <a:sym typeface="Times New Roman"/>
              </a:rPr>
              <a:t>to map ,analyze and </a:t>
            </a:r>
            <a:r>
              <a:rPr lang="en-US" sz="2400" b="0" i="0">
                <a:solidFill>
                  <a:srgbClr val="333333"/>
                </a:solidFill>
                <a:latin typeface="Times New Roman"/>
                <a:ea typeface="Times New Roman"/>
                <a:cs typeface="Times New Roman"/>
                <a:sym typeface="Times New Roman"/>
              </a:rPr>
              <a:t>future forecasting the COVID-19 spread focusing on the total number of active cases in India</a:t>
            </a:r>
            <a:r>
              <a:rPr lang="en-US" sz="2400">
                <a:solidFill>
                  <a:srgbClr val="000000"/>
                </a:solidFill>
                <a:latin typeface="Times New Roman"/>
                <a:ea typeface="Times New Roman"/>
                <a:cs typeface="Times New Roman"/>
                <a:sym typeface="Times New Roman"/>
              </a:rPr>
              <a:t> </a:t>
            </a:r>
            <a:r>
              <a:rPr lang="en-US" sz="2400" baseline="30000">
                <a:solidFill>
                  <a:srgbClr val="000000"/>
                </a:solidFill>
                <a:latin typeface="Times New Roman"/>
                <a:ea typeface="Times New Roman"/>
                <a:cs typeface="Times New Roman"/>
                <a:sym typeface="Times New Roman"/>
              </a:rPr>
              <a:t>[17]</a:t>
            </a:r>
            <a:r>
              <a:rPr lang="en-US" sz="2400">
                <a:solidFill>
                  <a:srgbClr val="000000"/>
                </a:solidFill>
                <a:latin typeface="Times New Roman"/>
                <a:ea typeface="Times New Roman"/>
                <a:cs typeface="Times New Roman"/>
                <a:sym typeface="Times New Roman"/>
              </a:rPr>
              <a:t>.</a:t>
            </a:r>
            <a:endParaRPr/>
          </a:p>
          <a:p>
            <a:pPr marL="514350" lvl="0" indent="-514350" algn="l" rtl="0">
              <a:lnSpc>
                <a:spcPct val="90000"/>
              </a:lnSpc>
              <a:spcBef>
                <a:spcPts val="1000"/>
              </a:spcBef>
              <a:spcAft>
                <a:spcPts val="0"/>
              </a:spcAft>
              <a:buClr>
                <a:srgbClr val="333333"/>
              </a:buClr>
              <a:buSzPts val="2400"/>
              <a:buFont typeface="Calibri"/>
              <a:buAutoNum type="arabicPeriod"/>
            </a:pPr>
            <a:r>
              <a:rPr lang="en-US" sz="2400" b="0" i="0">
                <a:solidFill>
                  <a:srgbClr val="333333"/>
                </a:solidFill>
                <a:latin typeface="Times New Roman"/>
                <a:ea typeface="Times New Roman"/>
                <a:cs typeface="Times New Roman"/>
                <a:sym typeface="Times New Roman"/>
              </a:rPr>
              <a:t>The data set used for the study is retrieved from </a:t>
            </a:r>
            <a:r>
              <a:rPr lang="en-US" sz="2400">
                <a:solidFill>
                  <a:srgbClr val="333333"/>
                </a:solidFill>
                <a:latin typeface="Times New Roman"/>
                <a:ea typeface="Times New Roman"/>
                <a:cs typeface="Times New Roman"/>
                <a:sym typeface="Times New Roman"/>
              </a:rPr>
              <a:t>site</a:t>
            </a:r>
            <a:r>
              <a:rPr lang="en-US" sz="2400" baseline="30000">
                <a:solidFill>
                  <a:srgbClr val="333333"/>
                </a:solidFill>
                <a:latin typeface="Times New Roman"/>
                <a:ea typeface="Times New Roman"/>
                <a:cs typeface="Times New Roman"/>
                <a:sym typeface="Times New Roman"/>
              </a:rPr>
              <a:t>[18]</a:t>
            </a:r>
            <a:r>
              <a:rPr lang="en-US" sz="2400">
                <a:solidFill>
                  <a:srgbClr val="333333"/>
                </a:solidFill>
                <a:latin typeface="Times New Roman"/>
                <a:ea typeface="Times New Roman"/>
                <a:cs typeface="Times New Roman"/>
                <a:sym typeface="Times New Roman"/>
              </a:rPr>
              <a:t> which provide </a:t>
            </a:r>
            <a:endParaRPr sz="2400">
              <a:solidFill>
                <a:srgbClr val="333333"/>
              </a:solidFill>
              <a:latin typeface="Times New Roman"/>
              <a:ea typeface="Times New Roman"/>
              <a:cs typeface="Times New Roman"/>
              <a:sym typeface="Times New Roman"/>
            </a:endParaRPr>
          </a:p>
          <a:p>
            <a:pPr marL="0" lvl="0" indent="0" algn="l" rtl="0">
              <a:lnSpc>
                <a:spcPct val="90000"/>
              </a:lnSpc>
              <a:spcBef>
                <a:spcPts val="1000"/>
              </a:spcBef>
              <a:spcAft>
                <a:spcPts val="0"/>
              </a:spcAft>
              <a:buClr>
                <a:srgbClr val="333333"/>
              </a:buClr>
              <a:buSzPts val="2400"/>
              <a:buNone/>
            </a:pPr>
            <a:r>
              <a:rPr lang="en-US" sz="2400">
                <a:solidFill>
                  <a:srgbClr val="333333"/>
                </a:solidFill>
                <a:latin typeface="Times New Roman"/>
                <a:ea typeface="Times New Roman"/>
                <a:cs typeface="Times New Roman"/>
                <a:sym typeface="Times New Roman"/>
              </a:rPr>
              <a:t>        d</a:t>
            </a:r>
            <a:r>
              <a:rPr lang="en-US" sz="2400" b="0" i="0">
                <a:solidFill>
                  <a:srgbClr val="333333"/>
                </a:solidFill>
                <a:latin typeface="Times New Roman"/>
                <a:ea typeface="Times New Roman"/>
                <a:cs typeface="Times New Roman"/>
                <a:sym typeface="Times New Roman"/>
              </a:rPr>
              <a:t>etails about active </a:t>
            </a:r>
            <a:r>
              <a:rPr lang="en-US" sz="2400">
                <a:solidFill>
                  <a:srgbClr val="333333"/>
                </a:solidFill>
                <a:latin typeface="Times New Roman"/>
                <a:ea typeface="Times New Roman"/>
                <a:cs typeface="Times New Roman"/>
                <a:sym typeface="Times New Roman"/>
              </a:rPr>
              <a:t>cases, total cases , deaths ,cured , date , region.</a:t>
            </a:r>
            <a:endParaRPr/>
          </a:p>
          <a:p>
            <a:pPr marL="457200" lvl="0" indent="-457200" algn="l" rtl="0">
              <a:lnSpc>
                <a:spcPct val="90000"/>
              </a:lnSpc>
              <a:spcBef>
                <a:spcPts val="1000"/>
              </a:spcBef>
              <a:spcAft>
                <a:spcPts val="0"/>
              </a:spcAft>
              <a:buClr>
                <a:srgbClr val="333333"/>
              </a:buClr>
              <a:buSzPts val="2400"/>
              <a:buAutoNum type="arabicPeriod" startAt="3"/>
            </a:pPr>
            <a:r>
              <a:rPr lang="en-US" sz="2400" b="0" i="0">
                <a:solidFill>
                  <a:srgbClr val="333333"/>
                </a:solidFill>
                <a:latin typeface="Times New Roman"/>
                <a:ea typeface="Times New Roman"/>
                <a:cs typeface="Times New Roman"/>
                <a:sym typeface="Times New Roman"/>
              </a:rPr>
              <a:t>The shape</a:t>
            </a:r>
            <a:r>
              <a:rPr lang="en-US" sz="2400">
                <a:solidFill>
                  <a:srgbClr val="333333"/>
                </a:solidFill>
                <a:latin typeface="Times New Roman"/>
                <a:ea typeface="Times New Roman"/>
                <a:cs typeface="Times New Roman"/>
                <a:sym typeface="Times New Roman"/>
              </a:rPr>
              <a:t>file of India is used to for getting spatial location of various states from site</a:t>
            </a:r>
            <a:r>
              <a:rPr lang="en-US" sz="2400" baseline="30000">
                <a:solidFill>
                  <a:srgbClr val="333333"/>
                </a:solidFill>
                <a:latin typeface="Times New Roman"/>
                <a:ea typeface="Times New Roman"/>
                <a:cs typeface="Times New Roman"/>
                <a:sym typeface="Times New Roman"/>
              </a:rPr>
              <a:t>[19]</a:t>
            </a:r>
            <a:r>
              <a:rPr lang="en-US" sz="2400">
                <a:solidFill>
                  <a:srgbClr val="333333"/>
                </a:solidFill>
                <a:latin typeface="Times New Roman"/>
                <a:ea typeface="Times New Roman"/>
                <a:cs typeface="Times New Roman"/>
                <a:sym typeface="Times New Roman"/>
              </a:rPr>
              <a:t>.</a:t>
            </a:r>
            <a:endParaRPr/>
          </a:p>
          <a:p>
            <a:pPr marL="457200" lvl="0" indent="-457200" algn="l" rtl="0">
              <a:lnSpc>
                <a:spcPct val="90000"/>
              </a:lnSpc>
              <a:spcBef>
                <a:spcPts val="1000"/>
              </a:spcBef>
              <a:spcAft>
                <a:spcPts val="0"/>
              </a:spcAft>
              <a:buClr>
                <a:srgbClr val="333333"/>
              </a:buClr>
              <a:buSzPts val="2400"/>
              <a:buAutoNum type="arabicPeriod" startAt="3"/>
            </a:pPr>
            <a:r>
              <a:rPr lang="en-US" sz="2400">
                <a:solidFill>
                  <a:srgbClr val="333333"/>
                </a:solidFill>
                <a:latin typeface="Times New Roman"/>
                <a:ea typeface="Times New Roman"/>
                <a:cs typeface="Times New Roman"/>
                <a:sym typeface="Times New Roman"/>
              </a:rPr>
              <a:t>The columns in our dataset is 6 and row is 20367.</a:t>
            </a:r>
            <a:endParaRPr/>
          </a:p>
          <a:p>
            <a:pPr marL="457200" lvl="0" indent="-457200" algn="l" rtl="0">
              <a:lnSpc>
                <a:spcPct val="90000"/>
              </a:lnSpc>
              <a:spcBef>
                <a:spcPts val="1000"/>
              </a:spcBef>
              <a:spcAft>
                <a:spcPts val="0"/>
              </a:spcAft>
              <a:buClr>
                <a:srgbClr val="333333"/>
              </a:buClr>
              <a:buSzPts val="2400"/>
              <a:buAutoNum type="arabicPeriod" startAt="3"/>
            </a:pPr>
            <a:r>
              <a:rPr lang="en-US" sz="2400" b="0" i="0">
                <a:solidFill>
                  <a:srgbClr val="333333"/>
                </a:solidFill>
                <a:latin typeface="Times New Roman"/>
                <a:ea typeface="Times New Roman"/>
                <a:cs typeface="Times New Roman"/>
                <a:sym typeface="Times New Roman"/>
              </a:rPr>
              <a:t>There is no condition for acquisition of data . It is freely available to use and download.</a:t>
            </a:r>
            <a:endParaRPr sz="2400" b="0" i="0">
              <a:solidFill>
                <a:srgbClr val="000000"/>
              </a:solidFill>
              <a:latin typeface="Times New Roman"/>
              <a:ea typeface="Times New Roman"/>
              <a:cs typeface="Times New Roman"/>
              <a:sym typeface="Times New Roman"/>
            </a:endParaRPr>
          </a:p>
          <a:p>
            <a:pPr marL="514350" lvl="0" indent="-336550" algn="l" rtl="0">
              <a:lnSpc>
                <a:spcPct val="90000"/>
              </a:lnSpc>
              <a:spcBef>
                <a:spcPts val="1000"/>
              </a:spcBef>
              <a:spcAft>
                <a:spcPts val="0"/>
              </a:spcAft>
              <a:buClr>
                <a:schemeClr val="dk1"/>
              </a:buClr>
              <a:buSzPts val="2800"/>
              <a:buFont typeface="Calibri"/>
              <a:buNone/>
            </a:pPr>
            <a:endParaRPr b="0" i="0">
              <a:solidFill>
                <a:srgbClr val="000000"/>
              </a:solidFill>
              <a:latin typeface="Arial"/>
              <a:ea typeface="Arial"/>
              <a:cs typeface="Arial"/>
              <a:sym typeface="Arial"/>
            </a:endParaRPr>
          </a:p>
          <a:p>
            <a:pPr marL="228600" lvl="0" indent="-50800" algn="l" rtl="0">
              <a:lnSpc>
                <a:spcPct val="90000"/>
              </a:lnSpc>
              <a:spcBef>
                <a:spcPts val="1000"/>
              </a:spcBef>
              <a:spcAft>
                <a:spcPts val="0"/>
              </a:spcAft>
              <a:buClr>
                <a:schemeClr val="dk1"/>
              </a:buClr>
              <a:buSzPts val="2800"/>
              <a:buNone/>
            </a:pPr>
            <a:endParaRPr b="0" i="0">
              <a:solidFill>
                <a:srgbClr val="000000"/>
              </a:solidFill>
              <a:latin typeface="Arial"/>
              <a:ea typeface="Arial"/>
              <a:cs typeface="Arial"/>
              <a:sym typeface="Arial"/>
            </a:endParaRPr>
          </a:p>
          <a:p>
            <a:pPr marL="228600" lvl="0" indent="-5080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04"/>
        <p:cNvGrpSpPr/>
        <p:nvPr/>
      </p:nvGrpSpPr>
      <p:grpSpPr>
        <a:xfrm>
          <a:off x="0" y="0"/>
          <a:ext cx="0" cy="0"/>
          <a:chOff x="0" y="0"/>
          <a:chExt cx="0" cy="0"/>
        </a:xfrm>
      </p:grpSpPr>
      <p:sp>
        <p:nvSpPr>
          <p:cNvPr id="205" name="Google Shape;205;p14"/>
          <p:cNvSpPr txBox="1">
            <a:spLocks noGrp="1"/>
          </p:cNvSpPr>
          <p:nvPr>
            <p:ph type="title"/>
          </p:nvPr>
        </p:nvSpPr>
        <p:spPr>
          <a:xfrm>
            <a:off x="549980" y="119449"/>
            <a:ext cx="11075428" cy="424248"/>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2800"/>
              <a:buFont typeface="Times New Roman"/>
              <a:buNone/>
            </a:pPr>
            <a:r>
              <a:rPr lang="en-US" sz="2800">
                <a:latin typeface="Times New Roman"/>
                <a:ea typeface="Times New Roman"/>
                <a:cs typeface="Times New Roman"/>
                <a:sym typeface="Times New Roman"/>
              </a:rPr>
              <a:t>Online Database Repositories</a:t>
            </a:r>
            <a:endParaRPr/>
          </a:p>
        </p:txBody>
      </p:sp>
      <p:graphicFrame>
        <p:nvGraphicFramePr>
          <p:cNvPr id="206" name="Google Shape;206;p14"/>
          <p:cNvGraphicFramePr/>
          <p:nvPr/>
        </p:nvGraphicFramePr>
        <p:xfrm>
          <a:off x="207448" y="1410729"/>
          <a:ext cx="6466100" cy="5303560"/>
        </p:xfrm>
        <a:graphic>
          <a:graphicData uri="http://schemas.openxmlformats.org/drawingml/2006/table">
            <a:tbl>
              <a:tblPr firstRow="1" bandRow="1">
                <a:noFill/>
                <a:tableStyleId>{CF931491-B8F3-4ADD-867D-87214FB087A6}</a:tableStyleId>
              </a:tblPr>
              <a:tblGrid>
                <a:gridCol w="3233050"/>
                <a:gridCol w="3233050"/>
              </a:tblGrid>
              <a:tr h="339650">
                <a:tc>
                  <a:txBody>
                    <a:bodyPr/>
                    <a:lstStyle/>
                    <a:p>
                      <a:pPr marL="0" marR="0" lvl="0" indent="0" algn="l" rtl="0">
                        <a:spcBef>
                          <a:spcPts val="0"/>
                        </a:spcBef>
                        <a:spcAft>
                          <a:spcPts val="0"/>
                        </a:spcAft>
                        <a:buNone/>
                      </a:pPr>
                      <a:r>
                        <a:rPr lang="en-US" sz="1800">
                          <a:latin typeface="Times New Roman"/>
                          <a:ea typeface="Times New Roman"/>
                          <a:cs typeface="Times New Roman"/>
                          <a:sym typeface="Times New Roman"/>
                        </a:rPr>
                        <a:t>NAME</a:t>
                      </a:r>
                      <a:endParaRPr sz="180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None/>
                      </a:pPr>
                      <a:r>
                        <a:rPr lang="en-US" sz="1800">
                          <a:latin typeface="Times New Roman"/>
                          <a:ea typeface="Times New Roman"/>
                          <a:cs typeface="Times New Roman"/>
                          <a:sym typeface="Times New Roman"/>
                        </a:rPr>
                        <a:t>DESCRIPTION</a:t>
                      </a:r>
                      <a:endParaRPr sz="1800">
                        <a:latin typeface="Times New Roman"/>
                        <a:ea typeface="Times New Roman"/>
                        <a:cs typeface="Times New Roman"/>
                        <a:sym typeface="Times New Roman"/>
                      </a:endParaRPr>
                    </a:p>
                  </a:txBody>
                  <a:tcPr marL="91450" marR="91450" marT="45725" marB="45725"/>
                </a:tc>
              </a:tr>
              <a:tr h="849125">
                <a:tc>
                  <a:txBody>
                    <a:bodyPr/>
                    <a:lstStyle/>
                    <a:p>
                      <a:pPr marL="0" marR="0" lvl="0" indent="0" algn="l" rtl="0">
                        <a:spcBef>
                          <a:spcPts val="0"/>
                        </a:spcBef>
                        <a:spcAft>
                          <a:spcPts val="0"/>
                        </a:spcAft>
                        <a:buNone/>
                      </a:pPr>
                      <a:r>
                        <a:rPr lang="en-US" sz="1800">
                          <a:latin typeface="Times New Roman"/>
                          <a:ea typeface="Times New Roman"/>
                          <a:cs typeface="Times New Roman"/>
                          <a:sym typeface="Times New Roman"/>
                        </a:rPr>
                        <a:t>Natural Earth</a:t>
                      </a:r>
                      <a:endParaRPr sz="180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Clr>
                          <a:schemeClr val="dk1"/>
                        </a:buClr>
                        <a:buSzPts val="1800"/>
                        <a:buFont typeface="Times New Roman"/>
                        <a:buNone/>
                      </a:pPr>
                      <a:r>
                        <a:rPr lang="en-US" sz="1800" b="0" i="0" u="none" strike="noStrike">
                          <a:latin typeface="Times New Roman"/>
                          <a:ea typeface="Times New Roman"/>
                          <a:cs typeface="Times New Roman"/>
                          <a:sym typeface="Times New Roman"/>
                        </a:rPr>
                        <a:t>Public domain vector and raster dataset.Supported by the </a:t>
                      </a:r>
                      <a:r>
                        <a:rPr lang="en-US" sz="1800" b="0" i="0" u="sng" strike="noStrike">
                          <a:solidFill>
                            <a:schemeClr val="hlink"/>
                          </a:solidFill>
                          <a:latin typeface="Times New Roman"/>
                          <a:ea typeface="Times New Roman"/>
                          <a:cs typeface="Times New Roman"/>
                          <a:sym typeface="Times New Roman"/>
                          <a:hlinkClick r:id="rId3"/>
                        </a:rPr>
                        <a:t>NACIS.</a:t>
                      </a:r>
                      <a:r>
                        <a:rPr lang="en-US" sz="1800" b="0" i="0" u="sng" strike="noStrike" baseline="30000">
                          <a:latin typeface="Times New Roman"/>
                          <a:ea typeface="Times New Roman"/>
                          <a:cs typeface="Times New Roman"/>
                          <a:sym typeface="Times New Roman"/>
                        </a:rPr>
                        <a:t>[1]</a:t>
                      </a:r>
                      <a:endParaRPr sz="1800" baseline="30000">
                        <a:latin typeface="Times New Roman"/>
                        <a:ea typeface="Times New Roman"/>
                        <a:cs typeface="Times New Roman"/>
                        <a:sym typeface="Times New Roman"/>
                      </a:endParaRPr>
                    </a:p>
                  </a:txBody>
                  <a:tcPr marL="91450" marR="91450" marT="45725" marB="45725"/>
                </a:tc>
              </a:tr>
              <a:tr h="2122800">
                <a:tc>
                  <a:txBody>
                    <a:bodyPr/>
                    <a:lstStyle/>
                    <a:p>
                      <a:pPr marL="0" marR="0" lvl="0" indent="0" algn="l" rtl="0">
                        <a:spcBef>
                          <a:spcPts val="0"/>
                        </a:spcBef>
                        <a:spcAft>
                          <a:spcPts val="0"/>
                        </a:spcAft>
                        <a:buNone/>
                      </a:pPr>
                      <a:r>
                        <a:rPr lang="en-US" sz="1800">
                          <a:latin typeface="Times New Roman"/>
                          <a:ea typeface="Times New Roman"/>
                          <a:cs typeface="Times New Roman"/>
                          <a:sym typeface="Times New Roman"/>
                        </a:rPr>
                        <a:t>UNEP Environmental data Explorer.</a:t>
                      </a:r>
                      <a:endParaRPr sz="180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Clr>
                          <a:schemeClr val="dk1"/>
                        </a:buClr>
                        <a:buSzPts val="1800"/>
                        <a:buFont typeface="Times New Roman"/>
                        <a:buNone/>
                      </a:pPr>
                      <a:r>
                        <a:rPr lang="en-US" sz="1800" b="0" i="0" u="none" strike="noStrike">
                          <a:latin typeface="Times New Roman"/>
                          <a:ea typeface="Times New Roman"/>
                          <a:cs typeface="Times New Roman"/>
                          <a:sym typeface="Times New Roman"/>
                        </a:rPr>
                        <a:t>Includes global forest cover, global potential evapotranspiration, global average monthly temperatures, dams, </a:t>
                      </a:r>
                      <a:r>
                        <a:rPr lang="en-US" sz="1800" b="0" i="0" u="sng" strike="noStrike">
                          <a:solidFill>
                            <a:schemeClr val="hlink"/>
                          </a:solidFill>
                          <a:latin typeface="Times New Roman"/>
                          <a:ea typeface="Times New Roman"/>
                          <a:cs typeface="Times New Roman"/>
                          <a:sym typeface="Times New Roman"/>
                          <a:hlinkClick r:id="rId4"/>
                        </a:rPr>
                        <a:t>watershed</a:t>
                      </a:r>
                      <a:r>
                        <a:rPr lang="en-US" sz="1800" b="0" i="0" u="none" strike="noStrike">
                          <a:latin typeface="Times New Roman"/>
                          <a:ea typeface="Times New Roman"/>
                          <a:cs typeface="Times New Roman"/>
                          <a:sym typeface="Times New Roman"/>
                        </a:rPr>
                        <a:t> boundaries, and much more. Use the advanced search to select geospatial data sets.</a:t>
                      </a:r>
                      <a:r>
                        <a:rPr lang="en-US" sz="1800" b="0" i="0" u="none" strike="noStrike" baseline="30000">
                          <a:latin typeface="Times New Roman"/>
                          <a:ea typeface="Times New Roman"/>
                          <a:cs typeface="Times New Roman"/>
                          <a:sym typeface="Times New Roman"/>
                        </a:rPr>
                        <a:t>[2]</a:t>
                      </a:r>
                      <a:endParaRPr sz="1800" baseline="30000">
                        <a:latin typeface="Times New Roman"/>
                        <a:ea typeface="Times New Roman"/>
                        <a:cs typeface="Times New Roman"/>
                        <a:sym typeface="Times New Roman"/>
                      </a:endParaRPr>
                    </a:p>
                  </a:txBody>
                  <a:tcPr marL="91450" marR="91450" marT="45725" marB="45725"/>
                </a:tc>
              </a:tr>
              <a:tr h="1089700">
                <a:tc>
                  <a:txBody>
                    <a:bodyPr/>
                    <a:lstStyle/>
                    <a:p>
                      <a:pPr marL="0" marR="0" lvl="0" indent="0" algn="l" rtl="0">
                        <a:spcBef>
                          <a:spcPts val="0"/>
                        </a:spcBef>
                        <a:spcAft>
                          <a:spcPts val="0"/>
                        </a:spcAft>
                        <a:buClr>
                          <a:schemeClr val="dk1"/>
                        </a:buClr>
                        <a:buSzPts val="1800"/>
                        <a:buFont typeface="Times New Roman"/>
                        <a:buNone/>
                      </a:pPr>
                      <a:r>
                        <a:rPr lang="en-US" sz="1800" b="0" i="0" u="none" strike="noStrike">
                          <a:latin typeface="Times New Roman"/>
                          <a:ea typeface="Times New Roman"/>
                          <a:cs typeface="Times New Roman"/>
                          <a:sym typeface="Times New Roman"/>
                        </a:rPr>
                        <a:t>Global Rural-Urban Mapping Project (GRUMP)</a:t>
                      </a:r>
                      <a:endParaRPr sz="180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Clr>
                          <a:schemeClr val="dk1"/>
                        </a:buClr>
                        <a:buSzPts val="1800"/>
                        <a:buFont typeface="Times New Roman"/>
                        <a:buNone/>
                      </a:pPr>
                      <a:r>
                        <a:rPr lang="en-US" sz="1800" b="0" i="0" u="none" strike="noStrike">
                          <a:latin typeface="Times New Roman"/>
                          <a:ea typeface="Times New Roman"/>
                          <a:cs typeface="Times New Roman"/>
                          <a:sym typeface="Times New Roman"/>
                        </a:rPr>
                        <a:t>Dataset from </a:t>
                      </a:r>
                      <a:r>
                        <a:rPr lang="en-US" sz="1800" b="0" i="0" u="sng" strike="noStrike">
                          <a:solidFill>
                            <a:schemeClr val="hlink"/>
                          </a:solidFill>
                          <a:latin typeface="Times New Roman"/>
                          <a:ea typeface="Times New Roman"/>
                          <a:cs typeface="Times New Roman"/>
                          <a:sym typeface="Times New Roman"/>
                          <a:hlinkClick r:id="rId5"/>
                        </a:rPr>
                        <a:t>NASA</a:t>
                      </a:r>
                      <a:r>
                        <a:rPr lang="en-US" sz="1800" b="0" i="0" u="none" strike="noStrike">
                          <a:latin typeface="Times New Roman"/>
                          <a:ea typeface="Times New Roman"/>
                          <a:cs typeface="Times New Roman"/>
                          <a:sym typeface="Times New Roman"/>
                        </a:rPr>
                        <a:t>'s Socioeconomic Data and Applications Center (based on the above data, but includes information on rural and urban population balances).</a:t>
                      </a:r>
                      <a:r>
                        <a:rPr lang="en-US" sz="1800" b="0" i="0" u="none" strike="noStrike" baseline="30000">
                          <a:latin typeface="Times New Roman"/>
                          <a:ea typeface="Times New Roman"/>
                          <a:cs typeface="Times New Roman"/>
                          <a:sym typeface="Times New Roman"/>
                        </a:rPr>
                        <a:t>[1]</a:t>
                      </a:r>
                      <a:endParaRPr sz="1800" baseline="30000">
                        <a:latin typeface="Times New Roman"/>
                        <a:ea typeface="Times New Roman"/>
                        <a:cs typeface="Times New Roman"/>
                        <a:sym typeface="Times New Roman"/>
                      </a:endParaRPr>
                    </a:p>
                  </a:txBody>
                  <a:tcPr marL="91450" marR="91450" marT="45725" marB="45725"/>
                </a:tc>
              </a:tr>
            </a:tbl>
          </a:graphicData>
        </a:graphic>
      </p:graphicFrame>
      <p:sp>
        <p:nvSpPr>
          <p:cNvPr id="207" name="Google Shape;207;p14"/>
          <p:cNvSpPr txBox="1"/>
          <p:nvPr/>
        </p:nvSpPr>
        <p:spPr>
          <a:xfrm>
            <a:off x="1573427" y="852615"/>
            <a:ext cx="2743199"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Times New Roman"/>
                <a:ea typeface="Times New Roman"/>
                <a:cs typeface="Times New Roman"/>
                <a:sym typeface="Times New Roman"/>
              </a:rPr>
              <a:t>GLOBAL DATABASES</a:t>
            </a:r>
            <a:endParaRPr/>
          </a:p>
        </p:txBody>
      </p:sp>
      <p:sp>
        <p:nvSpPr>
          <p:cNvPr id="208" name="Google Shape;208;p14"/>
          <p:cNvSpPr txBox="1"/>
          <p:nvPr/>
        </p:nvSpPr>
        <p:spPr>
          <a:xfrm>
            <a:off x="8132805" y="852615"/>
            <a:ext cx="2743199"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Times New Roman"/>
                <a:ea typeface="Times New Roman"/>
                <a:cs typeface="Times New Roman"/>
                <a:sym typeface="Times New Roman"/>
              </a:rPr>
              <a:t>INDIA'S DATABASE</a:t>
            </a:r>
            <a:endParaRPr/>
          </a:p>
        </p:txBody>
      </p:sp>
      <p:graphicFrame>
        <p:nvGraphicFramePr>
          <p:cNvPr id="209" name="Google Shape;209;p14"/>
          <p:cNvGraphicFramePr/>
          <p:nvPr/>
        </p:nvGraphicFramePr>
        <p:xfrm>
          <a:off x="6724134" y="1431324"/>
          <a:ext cx="5091400" cy="2743230"/>
        </p:xfrm>
        <a:graphic>
          <a:graphicData uri="http://schemas.openxmlformats.org/drawingml/2006/table">
            <a:tbl>
              <a:tblPr firstRow="1" bandRow="1">
                <a:noFill/>
                <a:tableStyleId>{CF931491-B8F3-4ADD-867D-87214FB087A6}</a:tableStyleId>
              </a:tblPr>
              <a:tblGrid>
                <a:gridCol w="2545700"/>
                <a:gridCol w="2545700"/>
              </a:tblGrid>
              <a:tr h="339650">
                <a:tc>
                  <a:txBody>
                    <a:bodyPr/>
                    <a:lstStyle/>
                    <a:p>
                      <a:pPr marL="0" marR="0" lvl="0" indent="0" algn="l" rtl="0">
                        <a:spcBef>
                          <a:spcPts val="0"/>
                        </a:spcBef>
                        <a:spcAft>
                          <a:spcPts val="0"/>
                        </a:spcAft>
                        <a:buNone/>
                      </a:pPr>
                      <a:r>
                        <a:rPr lang="en-US" sz="1800">
                          <a:latin typeface="Times New Roman"/>
                          <a:ea typeface="Times New Roman"/>
                          <a:cs typeface="Times New Roman"/>
                          <a:sym typeface="Times New Roman"/>
                        </a:rPr>
                        <a:t>NAME</a:t>
                      </a:r>
                      <a:endParaRPr sz="180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None/>
                      </a:pPr>
                      <a:r>
                        <a:rPr lang="en-US" sz="1800">
                          <a:latin typeface="Times New Roman"/>
                          <a:ea typeface="Times New Roman"/>
                          <a:cs typeface="Times New Roman"/>
                          <a:sym typeface="Times New Roman"/>
                        </a:rPr>
                        <a:t>DESCRIPTION</a:t>
                      </a:r>
                      <a:endParaRPr sz="1800">
                        <a:latin typeface="Times New Roman"/>
                        <a:ea typeface="Times New Roman"/>
                        <a:cs typeface="Times New Roman"/>
                        <a:sym typeface="Times New Roman"/>
                      </a:endParaRPr>
                    </a:p>
                  </a:txBody>
                  <a:tcPr marL="91450" marR="91450" marT="45725" marB="45725"/>
                </a:tc>
              </a:tr>
              <a:tr h="849125">
                <a:tc>
                  <a:txBody>
                    <a:bodyPr/>
                    <a:lstStyle/>
                    <a:p>
                      <a:pPr marL="0" marR="0" lvl="0" indent="0" algn="l" rtl="0">
                        <a:spcBef>
                          <a:spcPts val="0"/>
                        </a:spcBef>
                        <a:spcAft>
                          <a:spcPts val="0"/>
                        </a:spcAft>
                        <a:buNone/>
                      </a:pPr>
                      <a:r>
                        <a:rPr lang="en-US" sz="1800">
                          <a:latin typeface="Times New Roman"/>
                          <a:ea typeface="Times New Roman"/>
                          <a:cs typeface="Times New Roman"/>
                          <a:sym typeface="Times New Roman"/>
                        </a:rPr>
                        <a:t>Open data archive</a:t>
                      </a:r>
                      <a:endParaRPr sz="180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Clr>
                          <a:schemeClr val="dk1"/>
                        </a:buClr>
                        <a:buSzPts val="1800"/>
                        <a:buFont typeface="Times New Roman"/>
                        <a:buNone/>
                      </a:pPr>
                      <a:r>
                        <a:rPr lang="en-US" sz="1800" b="0" i="0" u="none" strike="noStrike">
                          <a:latin typeface="Times New Roman"/>
                          <a:ea typeface="Times New Roman"/>
                          <a:cs typeface="Times New Roman"/>
                          <a:sym typeface="Times New Roman"/>
                        </a:rPr>
                        <a:t>Bhuvan - GIS - Open Data Archive from NRSC.</a:t>
                      </a:r>
                      <a:r>
                        <a:rPr lang="en-US" sz="1800" b="0" i="0" u="none" strike="noStrike" baseline="30000">
                          <a:latin typeface="Times New Roman"/>
                          <a:ea typeface="Times New Roman"/>
                          <a:cs typeface="Times New Roman"/>
                          <a:sym typeface="Times New Roman"/>
                        </a:rPr>
                        <a:t>[2]</a:t>
                      </a:r>
                      <a:endParaRPr sz="1800" baseline="30000">
                        <a:latin typeface="Times New Roman"/>
                        <a:ea typeface="Times New Roman"/>
                        <a:cs typeface="Times New Roman"/>
                        <a:sym typeface="Times New Roman"/>
                      </a:endParaRPr>
                    </a:p>
                  </a:txBody>
                  <a:tcPr marL="91450" marR="91450" marT="45725" marB="45725"/>
                </a:tc>
              </a:tr>
              <a:tr h="1019425">
                <a:tc>
                  <a:txBody>
                    <a:bodyPr/>
                    <a:lstStyle/>
                    <a:p>
                      <a:pPr marL="0" marR="0" lvl="0" indent="0" algn="l" rtl="0">
                        <a:spcBef>
                          <a:spcPts val="0"/>
                        </a:spcBef>
                        <a:spcAft>
                          <a:spcPts val="0"/>
                        </a:spcAft>
                        <a:buNone/>
                      </a:pPr>
                      <a:r>
                        <a:rPr lang="en-US" sz="1800">
                          <a:latin typeface="Times New Roman"/>
                          <a:ea typeface="Times New Roman"/>
                          <a:cs typeface="Times New Roman"/>
                          <a:sym typeface="Times New Roman"/>
                        </a:rPr>
                        <a:t>Geo-Platform of ISRO </a:t>
                      </a:r>
                      <a:endParaRPr sz="1800">
                        <a:latin typeface="Times New Roman"/>
                        <a:ea typeface="Times New Roman"/>
                        <a:cs typeface="Times New Roman"/>
                        <a:sym typeface="Times New Roman"/>
                      </a:endParaRPr>
                    </a:p>
                  </a:txBody>
                  <a:tcPr marL="91450" marR="91450" marT="45725" marB="45725"/>
                </a:tc>
                <a:tc>
                  <a:txBody>
                    <a:bodyPr/>
                    <a:lstStyle/>
                    <a:p>
                      <a:pPr marL="0" marR="0" lvl="0" indent="0" algn="l" rtl="0">
                        <a:spcBef>
                          <a:spcPts val="0"/>
                        </a:spcBef>
                        <a:spcAft>
                          <a:spcPts val="0"/>
                        </a:spcAft>
                        <a:buClr>
                          <a:schemeClr val="dk1"/>
                        </a:buClr>
                        <a:buSzPts val="1800"/>
                        <a:buFont typeface="Times New Roman"/>
                        <a:buNone/>
                      </a:pPr>
                      <a:r>
                        <a:rPr lang="en-US" sz="1800" b="0" i="0" u="none" strike="noStrike">
                          <a:latin typeface="Times New Roman"/>
                          <a:ea typeface="Times New Roman"/>
                          <a:cs typeface="Times New Roman"/>
                          <a:sym typeface="Times New Roman"/>
                        </a:rPr>
                        <a:t>IBhuvan - an Indian Geo-platform of ISRO by </a:t>
                      </a:r>
                      <a:r>
                        <a:rPr lang="en-US" sz="1800" b="0" i="0" u="sng" strike="noStrike">
                          <a:solidFill>
                            <a:schemeClr val="hlink"/>
                          </a:solidFill>
                          <a:latin typeface="Times New Roman"/>
                          <a:ea typeface="Times New Roman"/>
                          <a:cs typeface="Times New Roman"/>
                          <a:sym typeface="Times New Roman"/>
                          <a:hlinkClick r:id="rId6"/>
                        </a:rPr>
                        <a:t>National Remote Sensing Centre</a:t>
                      </a:r>
                      <a:r>
                        <a:rPr lang="en-US" sz="1800" b="0" i="0" u="none" strike="noStrike">
                          <a:latin typeface="Times New Roman"/>
                          <a:ea typeface="Times New Roman"/>
                          <a:cs typeface="Times New Roman"/>
                          <a:sym typeface="Times New Roman"/>
                        </a:rPr>
                        <a:t> (NRSC).</a:t>
                      </a:r>
                      <a:r>
                        <a:rPr lang="en-US" sz="1800" b="0" i="0" u="none" strike="noStrike" baseline="30000">
                          <a:latin typeface="Times New Roman"/>
                          <a:ea typeface="Times New Roman"/>
                          <a:cs typeface="Times New Roman"/>
                          <a:sym typeface="Times New Roman"/>
                        </a:rPr>
                        <a:t>[2]</a:t>
                      </a:r>
                      <a:endParaRPr sz="1800" b="0" i="0" u="none" strike="noStrike" baseline="30000">
                        <a:latin typeface="Times New Roman"/>
                        <a:ea typeface="Times New Roman"/>
                        <a:cs typeface="Times New Roman"/>
                        <a:sym typeface="Times New Roman"/>
                      </a:endParaRPr>
                    </a:p>
                  </a:txBody>
                  <a:tcPr marL="91450" marR="91450" marT="45725" marB="45725"/>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latin typeface="Times" pitchFamily="18" charset="0"/>
              </a:rPr>
              <a:t>Definition of time series data </a:t>
            </a:r>
            <a:r>
              <a:rPr lang="en-US" dirty="0" smtClean="0">
                <a:latin typeface="Times" pitchFamily="18" charset="0"/>
              </a:rPr>
              <a:t>Analysis using ML</a:t>
            </a:r>
            <a:r>
              <a:rPr lang="en-US" dirty="0" smtClean="0">
                <a:latin typeface="Times" pitchFamily="18" charset="0"/>
              </a:rPr>
              <a:t/>
            </a:r>
            <a:br>
              <a:rPr lang="en-US" dirty="0" smtClean="0">
                <a:latin typeface="Times" pitchFamily="18" charset="0"/>
              </a:rPr>
            </a:br>
            <a:endParaRPr lang="en-US" dirty="0">
              <a:latin typeface="Times" pitchFamily="18" charset="0"/>
            </a:endParaRPr>
          </a:p>
        </p:txBody>
      </p:sp>
      <p:sp>
        <p:nvSpPr>
          <p:cNvPr id="3" name="Text Placeholder 2"/>
          <p:cNvSpPr>
            <a:spLocks noGrp="1"/>
          </p:cNvSpPr>
          <p:nvPr>
            <p:ph type="body" idx="1"/>
          </p:nvPr>
        </p:nvSpPr>
        <p:spPr>
          <a:xfrm>
            <a:off x="533400" y="1828800"/>
            <a:ext cx="5486400" cy="4803775"/>
          </a:xfrm>
        </p:spPr>
        <p:txBody>
          <a:bodyPr>
            <a:normAutofit fontScale="62500" lnSpcReduction="20000"/>
          </a:bodyPr>
          <a:lstStyle/>
          <a:p>
            <a:pPr>
              <a:lnSpc>
                <a:spcPct val="110000"/>
              </a:lnSpc>
              <a:buNone/>
            </a:pPr>
            <a:r>
              <a:rPr lang="en-US" sz="2600" b="1" dirty="0" smtClean="0">
                <a:solidFill>
                  <a:srgbClr val="C00000"/>
                </a:solidFill>
                <a:latin typeface="Arabic Typesetting" pitchFamily="66" charset="-78"/>
                <a:cs typeface="Arabic Typesetting" pitchFamily="66" charset="-78"/>
              </a:rPr>
              <a:t>       A </a:t>
            </a:r>
            <a:r>
              <a:rPr lang="en-US" sz="2600" b="1" dirty="0" smtClean="0">
                <a:solidFill>
                  <a:srgbClr val="C00000"/>
                </a:solidFill>
                <a:latin typeface="Arabic Typesetting" pitchFamily="66" charset="-78"/>
                <a:cs typeface="Arabic Typesetting" pitchFamily="66" charset="-78"/>
              </a:rPr>
              <a:t>time series represents a collection of values obtained from sequential measurements over time. Time-series data mining stems from the desire to reify our natural ability to visualize the shape of data.</a:t>
            </a:r>
          </a:p>
          <a:p>
            <a:pPr algn="just">
              <a:lnSpc>
                <a:spcPct val="110000"/>
              </a:lnSpc>
              <a:buNone/>
            </a:pPr>
            <a:endParaRPr lang="en-US" sz="2600" b="1" dirty="0" smtClean="0">
              <a:solidFill>
                <a:srgbClr val="00B0F0"/>
              </a:solidFill>
              <a:latin typeface="Arabic Typesetting" pitchFamily="66" charset="-78"/>
              <a:cs typeface="Arabic Typesetting" pitchFamily="66" charset="-78"/>
            </a:endParaRPr>
          </a:p>
          <a:p>
            <a:pPr algn="just">
              <a:lnSpc>
                <a:spcPct val="110000"/>
              </a:lnSpc>
              <a:buNone/>
            </a:pPr>
            <a:r>
              <a:rPr lang="en-US" sz="2600" b="1" dirty="0" smtClean="0">
                <a:solidFill>
                  <a:srgbClr val="00B0F0"/>
                </a:solidFill>
                <a:latin typeface="Arabic Typesetting" pitchFamily="66" charset="-78"/>
                <a:cs typeface="Arabic Typesetting" pitchFamily="66" charset="-78"/>
              </a:rPr>
              <a:t>Examples </a:t>
            </a:r>
            <a:r>
              <a:rPr lang="en-US" sz="2600" b="1" dirty="0" smtClean="0">
                <a:solidFill>
                  <a:srgbClr val="00B0F0"/>
                </a:solidFill>
                <a:latin typeface="Arabic Typesetting" pitchFamily="66" charset="-78"/>
                <a:cs typeface="Arabic Typesetting" pitchFamily="66" charset="-78"/>
              </a:rPr>
              <a:t>of time series analysis in action include:</a:t>
            </a:r>
          </a:p>
          <a:p>
            <a:pPr lvl="0" algn="just">
              <a:lnSpc>
                <a:spcPct val="110000"/>
              </a:lnSpc>
              <a:buNone/>
            </a:pPr>
            <a:endParaRPr lang="en-US" sz="2600" b="1" dirty="0" smtClean="0">
              <a:latin typeface="Arabic Typesetting" pitchFamily="66" charset="-78"/>
              <a:cs typeface="Arabic Typesetting" pitchFamily="66" charset="-78"/>
            </a:endParaRPr>
          </a:p>
          <a:p>
            <a:pPr lvl="0" algn="just">
              <a:lnSpc>
                <a:spcPct val="110000"/>
              </a:lnSpc>
              <a:buNone/>
            </a:pPr>
            <a:r>
              <a:rPr lang="en-US" sz="2600" b="1" dirty="0" smtClean="0">
                <a:latin typeface="Arabic Typesetting" pitchFamily="66" charset="-78"/>
                <a:cs typeface="Arabic Typesetting" pitchFamily="66" charset="-78"/>
              </a:rPr>
              <a:t>Weather </a:t>
            </a:r>
            <a:r>
              <a:rPr lang="en-US" sz="2600" b="1" dirty="0" smtClean="0">
                <a:latin typeface="Arabic Typesetting" pitchFamily="66" charset="-78"/>
                <a:cs typeface="Arabic Typesetting" pitchFamily="66" charset="-78"/>
              </a:rPr>
              <a:t>data</a:t>
            </a:r>
          </a:p>
          <a:p>
            <a:pPr lvl="0" algn="just">
              <a:lnSpc>
                <a:spcPct val="110000"/>
              </a:lnSpc>
              <a:buNone/>
            </a:pPr>
            <a:r>
              <a:rPr lang="en-US" sz="2600" b="1" dirty="0" smtClean="0">
                <a:latin typeface="Arabic Typesetting" pitchFamily="66" charset="-78"/>
                <a:cs typeface="Arabic Typesetting" pitchFamily="66" charset="-78"/>
              </a:rPr>
              <a:t>Rainfall measurements</a:t>
            </a:r>
          </a:p>
          <a:p>
            <a:pPr lvl="0" algn="just">
              <a:lnSpc>
                <a:spcPct val="110000"/>
              </a:lnSpc>
              <a:buNone/>
            </a:pPr>
            <a:r>
              <a:rPr lang="en-US" sz="2600" b="1" dirty="0" smtClean="0">
                <a:latin typeface="Arabic Typesetting" pitchFamily="66" charset="-78"/>
                <a:cs typeface="Arabic Typesetting" pitchFamily="66" charset="-78"/>
              </a:rPr>
              <a:t>Temperature readings</a:t>
            </a:r>
          </a:p>
          <a:p>
            <a:pPr lvl="0" algn="just">
              <a:lnSpc>
                <a:spcPct val="110000"/>
              </a:lnSpc>
              <a:buNone/>
            </a:pPr>
            <a:r>
              <a:rPr lang="en-US" sz="2600" b="1" dirty="0" smtClean="0">
                <a:latin typeface="Arabic Typesetting" pitchFamily="66" charset="-78"/>
                <a:cs typeface="Arabic Typesetting" pitchFamily="66" charset="-78"/>
              </a:rPr>
              <a:t>Heart rate monitoring (EKG)</a:t>
            </a:r>
          </a:p>
          <a:p>
            <a:pPr lvl="0" algn="just">
              <a:lnSpc>
                <a:spcPct val="110000"/>
              </a:lnSpc>
              <a:buNone/>
            </a:pPr>
            <a:r>
              <a:rPr lang="en-US" sz="2600" b="1" dirty="0" smtClean="0">
                <a:latin typeface="Arabic Typesetting" pitchFamily="66" charset="-78"/>
                <a:cs typeface="Arabic Typesetting" pitchFamily="66" charset="-78"/>
              </a:rPr>
              <a:t>Brain monitoring (EEG)</a:t>
            </a:r>
          </a:p>
          <a:p>
            <a:pPr lvl="0" algn="just">
              <a:lnSpc>
                <a:spcPct val="110000"/>
              </a:lnSpc>
              <a:buNone/>
            </a:pPr>
            <a:r>
              <a:rPr lang="en-US" sz="2600" b="1" dirty="0" smtClean="0">
                <a:latin typeface="Arabic Typesetting" pitchFamily="66" charset="-78"/>
                <a:cs typeface="Arabic Typesetting" pitchFamily="66" charset="-78"/>
              </a:rPr>
              <a:t>Quarterly sales</a:t>
            </a:r>
          </a:p>
          <a:p>
            <a:pPr lvl="0" algn="just">
              <a:lnSpc>
                <a:spcPct val="110000"/>
              </a:lnSpc>
              <a:buNone/>
            </a:pPr>
            <a:r>
              <a:rPr lang="en-US" sz="2600" b="1" dirty="0" smtClean="0">
                <a:latin typeface="Arabic Typesetting" pitchFamily="66" charset="-78"/>
                <a:cs typeface="Arabic Typesetting" pitchFamily="66" charset="-78"/>
              </a:rPr>
              <a:t>Stock prices</a:t>
            </a:r>
          </a:p>
          <a:p>
            <a:pPr lvl="0" algn="just">
              <a:lnSpc>
                <a:spcPct val="110000"/>
              </a:lnSpc>
              <a:buNone/>
            </a:pPr>
            <a:r>
              <a:rPr lang="en-US" sz="2600" b="1" dirty="0" smtClean="0">
                <a:latin typeface="Arabic Typesetting" pitchFamily="66" charset="-78"/>
                <a:cs typeface="Arabic Typesetting" pitchFamily="66" charset="-78"/>
              </a:rPr>
              <a:t>Automated stock trading</a:t>
            </a:r>
          </a:p>
          <a:p>
            <a:pPr>
              <a:buNone/>
            </a:pPr>
            <a:endParaRPr lang="en-US" dirty="0"/>
          </a:p>
        </p:txBody>
      </p:sp>
      <p:sp>
        <p:nvSpPr>
          <p:cNvPr id="4" name="Text Placeholder 3"/>
          <p:cNvSpPr>
            <a:spLocks noGrp="1"/>
          </p:cNvSpPr>
          <p:nvPr>
            <p:ph type="body" idx="2"/>
          </p:nvPr>
        </p:nvSpPr>
        <p:spPr/>
        <p:txBody>
          <a:bodyPr/>
          <a:lstStyle/>
          <a:p>
            <a:pPr>
              <a:buNone/>
            </a:pPr>
            <a:r>
              <a:rPr lang="en-US" sz="2000" b="1" dirty="0" smtClean="0">
                <a:latin typeface="Arabic Typesetting" pitchFamily="66" charset="-78"/>
                <a:cs typeface="Arabic Typesetting" pitchFamily="66" charset="-78"/>
              </a:rPr>
              <a:t>Time Series Data Mining:  </a:t>
            </a:r>
          </a:p>
          <a:p>
            <a:pPr algn="just">
              <a:buNone/>
            </a:pPr>
            <a:r>
              <a:rPr lang="en-US" sz="2000" b="1" dirty="0" smtClean="0">
                <a:latin typeface="Arabic Typesetting" pitchFamily="66" charset="-78"/>
                <a:cs typeface="Arabic Typesetting" pitchFamily="66" charset="-78"/>
              </a:rPr>
              <a:t>      </a:t>
            </a:r>
            <a:r>
              <a:rPr lang="en-US" sz="2000" b="1" dirty="0" smtClean="0">
                <a:solidFill>
                  <a:srgbClr val="00B0F0"/>
                </a:solidFill>
                <a:latin typeface="Arabic Typesetting" pitchFamily="66" charset="-78"/>
                <a:cs typeface="Arabic Typesetting" pitchFamily="66" charset="-78"/>
              </a:rPr>
              <a:t>1. Time-series data mining stems from the desire to reify our natural ability to visualize the shape of data.</a:t>
            </a:r>
          </a:p>
          <a:p>
            <a:pPr algn="just">
              <a:buNone/>
            </a:pPr>
            <a:r>
              <a:rPr lang="en-US" sz="2000" b="1" dirty="0" smtClean="0">
                <a:solidFill>
                  <a:srgbClr val="00B0F0"/>
                </a:solidFill>
                <a:latin typeface="Arabic Typesetting" pitchFamily="66" charset="-78"/>
                <a:cs typeface="Arabic Typesetting" pitchFamily="66" charset="-78"/>
              </a:rPr>
              <a:t>       2. The most prominent problems arise from the high dimensionality of time-series data and the difficulty of defining a form of similarity measure based on human perception.</a:t>
            </a:r>
          </a:p>
          <a:p>
            <a:pPr algn="just">
              <a:buNone/>
            </a:pPr>
            <a:endParaRPr lang="en-US" sz="2000" b="1" dirty="0" smtClean="0">
              <a:latin typeface="Arabic Typesetting" pitchFamily="66" charset="-78"/>
              <a:cs typeface="Arabic Typesetting" pitchFamily="66" charset="-78"/>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3"/>
        <p:cNvGrpSpPr/>
        <p:nvPr/>
      </p:nvGrpSpPr>
      <p:grpSpPr>
        <a:xfrm>
          <a:off x="0" y="0"/>
          <a:ext cx="0" cy="0"/>
          <a:chOff x="0" y="0"/>
          <a:chExt cx="0" cy="0"/>
        </a:xfrm>
      </p:grpSpPr>
      <p:sp>
        <p:nvSpPr>
          <p:cNvPr id="234" name="Google Shape;234;p16"/>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5" name="Google Shape;235;p16"/>
          <p:cNvSpPr/>
          <p:nvPr/>
        </p:nvSpPr>
        <p:spPr>
          <a:xfrm>
            <a:off x="409710" y="1022350"/>
            <a:ext cx="709612" cy="2095501"/>
          </a:xfrm>
          <a:custGeom>
            <a:avLst/>
            <a:gdLst/>
            <a:ahLst/>
            <a:cxnLst/>
            <a:rect l="l" t="t" r="r" b="b"/>
            <a:pathLst>
              <a:path w="447" h="1363" extrusionOk="0">
                <a:moveTo>
                  <a:pt x="447" y="1363"/>
                </a:moveTo>
                <a:lnTo>
                  <a:pt x="0" y="987"/>
                </a:lnTo>
                <a:lnTo>
                  <a:pt x="0" y="0"/>
                </a:lnTo>
                <a:lnTo>
                  <a:pt x="447" y="376"/>
                </a:lnTo>
                <a:lnTo>
                  <a:pt x="447" y="1363"/>
                </a:lnTo>
                <a:close/>
              </a:path>
            </a:pathLst>
          </a:custGeom>
          <a:solidFill>
            <a:srgbClr val="1F386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6" name="Google Shape;236;p16"/>
          <p:cNvSpPr/>
          <p:nvPr/>
        </p:nvSpPr>
        <p:spPr>
          <a:xfrm>
            <a:off x="409710" y="837744"/>
            <a:ext cx="403225" cy="1705431"/>
          </a:xfrm>
          <a:custGeom>
            <a:avLst/>
            <a:gdLst/>
            <a:ahLst/>
            <a:cxnLst/>
            <a:rect l="l" t="t" r="r" b="b"/>
            <a:pathLst>
              <a:path w="254" h="1109" extrusionOk="0">
                <a:moveTo>
                  <a:pt x="254" y="987"/>
                </a:moveTo>
                <a:lnTo>
                  <a:pt x="0" y="1109"/>
                </a:lnTo>
                <a:lnTo>
                  <a:pt x="0" y="119"/>
                </a:lnTo>
                <a:lnTo>
                  <a:pt x="254" y="0"/>
                </a:lnTo>
                <a:lnTo>
                  <a:pt x="254" y="987"/>
                </a:lnTo>
                <a:close/>
              </a:path>
            </a:pathLst>
          </a:custGeom>
          <a:solidFill>
            <a:srgbClr val="2F549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7" name="Google Shape;237;p16"/>
          <p:cNvSpPr/>
          <p:nvPr/>
        </p:nvSpPr>
        <p:spPr>
          <a:xfrm>
            <a:off x="644660" y="640894"/>
            <a:ext cx="168275" cy="1713195"/>
          </a:xfrm>
          <a:custGeom>
            <a:avLst/>
            <a:gdLst/>
            <a:ahLst/>
            <a:cxnLst/>
            <a:rect l="l" t="t" r="r" b="b"/>
            <a:pathLst>
              <a:path w="106" h="1114" extrusionOk="0">
                <a:moveTo>
                  <a:pt x="106" y="1114"/>
                </a:moveTo>
                <a:lnTo>
                  <a:pt x="0" y="1005"/>
                </a:lnTo>
                <a:lnTo>
                  <a:pt x="0" y="0"/>
                </a:lnTo>
                <a:lnTo>
                  <a:pt x="106" y="110"/>
                </a:lnTo>
                <a:lnTo>
                  <a:pt x="106" y="1114"/>
                </a:lnTo>
                <a:close/>
              </a:path>
            </a:pathLst>
          </a:custGeom>
          <a:solidFill>
            <a:srgbClr val="1F386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8" name="Google Shape;238;p16"/>
          <p:cNvSpPr/>
          <p:nvPr/>
        </p:nvSpPr>
        <p:spPr>
          <a:xfrm>
            <a:off x="11223203" y="635716"/>
            <a:ext cx="328612" cy="1742360"/>
          </a:xfrm>
          <a:custGeom>
            <a:avLst/>
            <a:gdLst/>
            <a:ahLst/>
            <a:cxnLst/>
            <a:rect l="l" t="t" r="r" b="b"/>
            <a:pathLst>
              <a:path w="207" h="1114" extrusionOk="0">
                <a:moveTo>
                  <a:pt x="207" y="987"/>
                </a:moveTo>
                <a:lnTo>
                  <a:pt x="0" y="1114"/>
                </a:lnTo>
                <a:lnTo>
                  <a:pt x="0" y="127"/>
                </a:lnTo>
                <a:lnTo>
                  <a:pt x="207" y="0"/>
                </a:lnTo>
                <a:lnTo>
                  <a:pt x="207" y="987"/>
                </a:lnTo>
                <a:close/>
              </a:path>
            </a:pathLst>
          </a:custGeom>
          <a:solidFill>
            <a:srgbClr val="1F386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9" name="Google Shape;239;p16"/>
          <p:cNvSpPr/>
          <p:nvPr/>
        </p:nvSpPr>
        <p:spPr>
          <a:xfrm>
            <a:off x="644055" y="635715"/>
            <a:ext cx="10907863" cy="1541457"/>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0" name="Google Shape;240;p16"/>
          <p:cNvSpPr txBox="1">
            <a:spLocks noGrp="1"/>
          </p:cNvSpPr>
          <p:nvPr>
            <p:ph type="title"/>
          </p:nvPr>
        </p:nvSpPr>
        <p:spPr>
          <a:xfrm>
            <a:off x="982054" y="720962"/>
            <a:ext cx="10264697" cy="121210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000"/>
              <a:buFont typeface="Calibri"/>
              <a:buNone/>
            </a:pPr>
            <a:r>
              <a:rPr lang="en-US" sz="4000">
                <a:solidFill>
                  <a:srgbClr val="FFFFFF"/>
                </a:solidFill>
              </a:rPr>
              <a:t>Tools  and Technologies</a:t>
            </a:r>
            <a:r>
              <a:rPr lang="en-US" sz="4000">
                <a:solidFill>
                  <a:srgbClr val="FFFFFF"/>
                </a:solidFill>
                <a:latin typeface="Calibri"/>
                <a:ea typeface="Calibri"/>
                <a:cs typeface="Calibri"/>
                <a:sym typeface="Calibri"/>
              </a:rPr>
              <a:t> </a:t>
            </a:r>
            <a:r>
              <a:rPr lang="en-US" sz="4000">
                <a:solidFill>
                  <a:srgbClr val="FFFFFF"/>
                </a:solidFill>
              </a:rPr>
              <a:t>Used </a:t>
            </a:r>
            <a:endParaRPr sz="4000">
              <a:solidFill>
                <a:srgbClr val="FFFFFF"/>
              </a:solidFill>
              <a:latin typeface="Calibri"/>
              <a:ea typeface="Calibri"/>
              <a:cs typeface="Calibri"/>
              <a:sym typeface="Calibri"/>
            </a:endParaRPr>
          </a:p>
        </p:txBody>
      </p:sp>
      <p:sp>
        <p:nvSpPr>
          <p:cNvPr id="241" name="Google Shape;241;p16"/>
          <p:cNvSpPr txBox="1"/>
          <p:nvPr/>
        </p:nvSpPr>
        <p:spPr>
          <a:xfrm>
            <a:off x="1232900" y="2177172"/>
            <a:ext cx="10374650" cy="4554853"/>
          </a:xfrm>
          <a:prstGeom prst="rect">
            <a:avLst/>
          </a:prstGeom>
          <a:noFill/>
          <a:ln>
            <a:noFill/>
          </a:ln>
        </p:spPr>
        <p:txBody>
          <a:bodyPr spcFirstLastPara="1" wrap="square" lIns="91425" tIns="45700" rIns="91425" bIns="45700" anchor="ctr" anchorCtr="0">
            <a:noAutofit/>
          </a:bodyPr>
          <a:lstStyle/>
          <a:p>
            <a:pPr marL="0" marR="0" lvl="0" indent="101600" algn="just" rtl="0">
              <a:lnSpc>
                <a:spcPct val="90000"/>
              </a:lnSpc>
              <a:spcBef>
                <a:spcPts val="0"/>
              </a:spcBef>
              <a:spcAft>
                <a:spcPts val="0"/>
              </a:spcAft>
              <a:buClr>
                <a:schemeClr val="dk1"/>
              </a:buClr>
              <a:buSzPts val="1600"/>
              <a:buFont typeface="Arial"/>
              <a:buNone/>
            </a:pPr>
            <a:endParaRPr sz="1600" b="1" u="sng">
              <a:solidFill>
                <a:schemeClr val="dk1"/>
              </a:solidFill>
              <a:latin typeface="Times New Roman"/>
              <a:ea typeface="Times New Roman"/>
              <a:cs typeface="Times New Roman"/>
              <a:sym typeface="Times New Roman"/>
            </a:endParaRPr>
          </a:p>
          <a:p>
            <a:pPr marL="0" marR="0" lvl="0" indent="101600" algn="just" rtl="0">
              <a:lnSpc>
                <a:spcPct val="90000"/>
              </a:lnSpc>
              <a:spcBef>
                <a:spcPts val="600"/>
              </a:spcBef>
              <a:spcAft>
                <a:spcPts val="0"/>
              </a:spcAft>
              <a:buClr>
                <a:schemeClr val="dk1"/>
              </a:buClr>
              <a:buSzPts val="1600"/>
              <a:buFont typeface="Arial"/>
              <a:buNone/>
            </a:pPr>
            <a:endParaRPr sz="1600" b="1" u="sng">
              <a:solidFill>
                <a:schemeClr val="dk1"/>
              </a:solidFill>
              <a:latin typeface="Times New Roman"/>
              <a:ea typeface="Times New Roman"/>
              <a:cs typeface="Times New Roman"/>
              <a:sym typeface="Times New Roman"/>
            </a:endParaRPr>
          </a:p>
          <a:p>
            <a:pPr marL="0" marR="0" lvl="0" indent="101600" algn="just" rtl="0">
              <a:lnSpc>
                <a:spcPct val="90000"/>
              </a:lnSpc>
              <a:spcBef>
                <a:spcPts val="600"/>
              </a:spcBef>
              <a:spcAft>
                <a:spcPts val="0"/>
              </a:spcAft>
              <a:buClr>
                <a:schemeClr val="dk1"/>
              </a:buClr>
              <a:buSzPts val="1600"/>
              <a:buFont typeface="Arial"/>
              <a:buNone/>
            </a:pPr>
            <a:endParaRPr sz="1600" b="1" u="sng">
              <a:solidFill>
                <a:schemeClr val="dk1"/>
              </a:solidFill>
              <a:latin typeface="Times New Roman"/>
              <a:ea typeface="Times New Roman"/>
              <a:cs typeface="Times New Roman"/>
              <a:sym typeface="Times New Roman"/>
            </a:endParaRPr>
          </a:p>
          <a:p>
            <a:pPr marL="0" marR="0" lvl="0" indent="101600" algn="just" rtl="0">
              <a:lnSpc>
                <a:spcPct val="90000"/>
              </a:lnSpc>
              <a:spcBef>
                <a:spcPts val="600"/>
              </a:spcBef>
              <a:spcAft>
                <a:spcPts val="0"/>
              </a:spcAft>
              <a:buClr>
                <a:schemeClr val="dk1"/>
              </a:buClr>
              <a:buSzPts val="1600"/>
              <a:buFont typeface="Arial"/>
              <a:buNone/>
            </a:pPr>
            <a:endParaRPr sz="1600" b="1" u="sng">
              <a:solidFill>
                <a:schemeClr val="dk1"/>
              </a:solidFill>
              <a:latin typeface="Times New Roman"/>
              <a:ea typeface="Times New Roman"/>
              <a:cs typeface="Times New Roman"/>
              <a:sym typeface="Times New Roman"/>
            </a:endParaRPr>
          </a:p>
          <a:p>
            <a:pPr marL="0" marR="0" lvl="0" indent="101600" algn="just" rtl="0">
              <a:lnSpc>
                <a:spcPct val="90000"/>
              </a:lnSpc>
              <a:spcBef>
                <a:spcPts val="600"/>
              </a:spcBef>
              <a:spcAft>
                <a:spcPts val="0"/>
              </a:spcAft>
              <a:buClr>
                <a:schemeClr val="dk1"/>
              </a:buClr>
              <a:buSzPts val="1600"/>
              <a:buFont typeface="Arial"/>
              <a:buNone/>
            </a:pPr>
            <a:endParaRPr sz="1600" b="1" u="sng">
              <a:solidFill>
                <a:schemeClr val="dk1"/>
              </a:solidFill>
              <a:latin typeface="Times New Roman"/>
              <a:ea typeface="Times New Roman"/>
              <a:cs typeface="Times New Roman"/>
              <a:sym typeface="Times New Roman"/>
            </a:endParaRPr>
          </a:p>
          <a:p>
            <a:pPr marL="0" marR="0" lvl="0" indent="101600" algn="just" rtl="0">
              <a:lnSpc>
                <a:spcPct val="90000"/>
              </a:lnSpc>
              <a:spcBef>
                <a:spcPts val="600"/>
              </a:spcBef>
              <a:spcAft>
                <a:spcPts val="0"/>
              </a:spcAft>
              <a:buClr>
                <a:schemeClr val="dk1"/>
              </a:buClr>
              <a:buSzPts val="1600"/>
              <a:buFont typeface="Arial"/>
              <a:buNone/>
            </a:pPr>
            <a:endParaRPr sz="1600" b="1" u="sng">
              <a:solidFill>
                <a:schemeClr val="dk1"/>
              </a:solidFill>
              <a:latin typeface="Times New Roman"/>
              <a:ea typeface="Times New Roman"/>
              <a:cs typeface="Times New Roman"/>
              <a:sym typeface="Times New Roman"/>
            </a:endParaRPr>
          </a:p>
          <a:p>
            <a:pPr marL="285750" marR="0" lvl="0" indent="-285750" algn="l" rtl="0">
              <a:lnSpc>
                <a:spcPct val="90000"/>
              </a:lnSpc>
              <a:spcBef>
                <a:spcPts val="600"/>
              </a:spcBef>
              <a:spcAft>
                <a:spcPts val="0"/>
              </a:spcAft>
              <a:buClr>
                <a:schemeClr val="dk1"/>
              </a:buClr>
              <a:buSzPts val="1800"/>
              <a:buFont typeface="Noto Sans Symbols"/>
              <a:buChar char="❑"/>
            </a:pPr>
            <a:r>
              <a:rPr lang="en-US" sz="1800" b="1">
                <a:solidFill>
                  <a:schemeClr val="dk1"/>
                </a:solidFill>
                <a:latin typeface="Times New Roman"/>
                <a:ea typeface="Times New Roman"/>
                <a:cs typeface="Times New Roman"/>
                <a:sym typeface="Times New Roman"/>
              </a:rPr>
              <a:t>PROGRAMMING LANGUAGE USED   </a:t>
            </a:r>
            <a:r>
              <a:rPr lang="en-US" sz="1600">
                <a:solidFill>
                  <a:schemeClr val="dk1"/>
                </a:solidFill>
                <a:latin typeface="Times New Roman"/>
                <a:ea typeface="Times New Roman"/>
                <a:cs typeface="Times New Roman"/>
                <a:sym typeface="Times New Roman"/>
              </a:rPr>
              <a:t>PYTHON</a:t>
            </a:r>
            <a:endParaRPr sz="1600">
              <a:solidFill>
                <a:schemeClr val="dk1"/>
              </a:solidFill>
              <a:latin typeface="Calibri"/>
              <a:ea typeface="Calibri"/>
              <a:cs typeface="Calibri"/>
              <a:sym typeface="Calibri"/>
            </a:endParaRPr>
          </a:p>
          <a:p>
            <a:pPr marL="0" marR="0" lvl="0" indent="0" algn="l" rtl="0">
              <a:lnSpc>
                <a:spcPct val="90000"/>
              </a:lnSpc>
              <a:spcBef>
                <a:spcPts val="600"/>
              </a:spcBef>
              <a:spcAft>
                <a:spcPts val="0"/>
              </a:spcAft>
              <a:buNone/>
            </a:pPr>
            <a:endParaRPr sz="1600">
              <a:solidFill>
                <a:schemeClr val="dk1"/>
              </a:solidFill>
              <a:latin typeface="Times New Roman"/>
              <a:ea typeface="Times New Roman"/>
              <a:cs typeface="Times New Roman"/>
              <a:sym typeface="Times New Roman"/>
            </a:endParaRPr>
          </a:p>
          <a:p>
            <a:pPr marL="285750" marR="0" lvl="0" indent="-285750" algn="l" rtl="0">
              <a:lnSpc>
                <a:spcPct val="90000"/>
              </a:lnSpc>
              <a:spcBef>
                <a:spcPts val="600"/>
              </a:spcBef>
              <a:spcAft>
                <a:spcPts val="0"/>
              </a:spcAft>
              <a:buClr>
                <a:schemeClr val="dk1"/>
              </a:buClr>
              <a:buSzPts val="1800"/>
              <a:buFont typeface="Noto Sans Symbols"/>
              <a:buChar char="❑"/>
            </a:pPr>
            <a:r>
              <a:rPr lang="en-US" sz="1800" b="1">
                <a:solidFill>
                  <a:schemeClr val="dk1"/>
                </a:solidFill>
                <a:latin typeface="Times New Roman"/>
                <a:ea typeface="Times New Roman"/>
                <a:cs typeface="Times New Roman"/>
                <a:sym typeface="Times New Roman"/>
              </a:rPr>
              <a:t>LIBRARIES USED</a:t>
            </a:r>
            <a:endParaRPr/>
          </a:p>
          <a:p>
            <a:pPr marL="0" marR="0" lvl="0" indent="0" algn="l" rtl="0">
              <a:lnSpc>
                <a:spcPct val="90000"/>
              </a:lnSpc>
              <a:spcBef>
                <a:spcPts val="600"/>
              </a:spcBef>
              <a:spcAft>
                <a:spcPts val="0"/>
              </a:spcAft>
              <a:buNone/>
            </a:pPr>
            <a:r>
              <a:rPr lang="en-US" sz="1600" b="1">
                <a:solidFill>
                  <a:schemeClr val="dk1"/>
                </a:solidFill>
                <a:latin typeface="Times New Roman"/>
                <a:ea typeface="Times New Roman"/>
                <a:cs typeface="Times New Roman"/>
                <a:sym typeface="Times New Roman"/>
              </a:rPr>
              <a:t>P</a:t>
            </a:r>
            <a:r>
              <a:rPr lang="en-US" sz="1600" b="1" i="0">
                <a:solidFill>
                  <a:schemeClr val="dk1"/>
                </a:solidFill>
                <a:latin typeface="Times New Roman"/>
                <a:ea typeface="Times New Roman"/>
                <a:cs typeface="Times New Roman"/>
                <a:sym typeface="Times New Roman"/>
              </a:rPr>
              <a:t>andas</a:t>
            </a:r>
            <a:r>
              <a:rPr lang="en-US" sz="1600" i="0">
                <a:solidFill>
                  <a:schemeClr val="dk1"/>
                </a:solidFill>
                <a:latin typeface="Times New Roman"/>
                <a:ea typeface="Times New Roman"/>
                <a:cs typeface="Times New Roman"/>
                <a:sym typeface="Times New Roman"/>
              </a:rPr>
              <a:t> is a software library written for the Python programming language for data manipulation and analysis</a:t>
            </a:r>
            <a:endParaRPr/>
          </a:p>
          <a:p>
            <a:pPr marL="0" marR="0" lvl="0" indent="0" algn="l" rtl="0">
              <a:lnSpc>
                <a:spcPct val="90000"/>
              </a:lnSpc>
              <a:spcBef>
                <a:spcPts val="600"/>
              </a:spcBef>
              <a:spcAft>
                <a:spcPts val="0"/>
              </a:spcAft>
              <a:buNone/>
            </a:pPr>
            <a:endParaRPr sz="1600">
              <a:solidFill>
                <a:schemeClr val="dk1"/>
              </a:solidFill>
              <a:latin typeface="Times New Roman"/>
              <a:ea typeface="Times New Roman"/>
              <a:cs typeface="Times New Roman"/>
              <a:sym typeface="Times New Roman"/>
            </a:endParaRPr>
          </a:p>
          <a:p>
            <a:pPr marL="0" marR="0" lvl="0" indent="0" algn="l" rtl="0">
              <a:lnSpc>
                <a:spcPct val="90000"/>
              </a:lnSpc>
              <a:spcBef>
                <a:spcPts val="600"/>
              </a:spcBef>
              <a:spcAft>
                <a:spcPts val="0"/>
              </a:spcAft>
              <a:buNone/>
            </a:pPr>
            <a:r>
              <a:rPr lang="en-US" sz="1600" b="1" i="0">
                <a:solidFill>
                  <a:schemeClr val="dk1"/>
                </a:solidFill>
                <a:latin typeface="Times New Roman"/>
                <a:ea typeface="Times New Roman"/>
                <a:cs typeface="Times New Roman"/>
                <a:sym typeface="Times New Roman"/>
              </a:rPr>
              <a:t>Geo Pandas</a:t>
            </a:r>
            <a:r>
              <a:rPr lang="en-US" sz="1600" b="0" i="0">
                <a:solidFill>
                  <a:schemeClr val="dk1"/>
                </a:solidFill>
                <a:latin typeface="Times New Roman"/>
                <a:ea typeface="Times New Roman"/>
                <a:cs typeface="Times New Roman"/>
                <a:sym typeface="Times New Roman"/>
              </a:rPr>
              <a:t>  is an open source project to make working with geospatial data in python easier. Geo Pandas extends the datatypes used by pandas to allow spatial operations on geometric types.</a:t>
            </a:r>
            <a:endParaRPr/>
          </a:p>
          <a:p>
            <a:pPr marL="0" marR="0" lvl="0" indent="101600" algn="l" rtl="0">
              <a:lnSpc>
                <a:spcPct val="90000"/>
              </a:lnSpc>
              <a:spcBef>
                <a:spcPts val="600"/>
              </a:spcBef>
              <a:spcAft>
                <a:spcPts val="0"/>
              </a:spcAft>
              <a:buClr>
                <a:schemeClr val="dk1"/>
              </a:buClr>
              <a:buSzPts val="1600"/>
              <a:buFont typeface="Arial"/>
              <a:buNone/>
            </a:pPr>
            <a:endParaRPr sz="1600">
              <a:solidFill>
                <a:schemeClr val="dk1"/>
              </a:solidFill>
              <a:latin typeface="Times New Roman"/>
              <a:ea typeface="Times New Roman"/>
              <a:cs typeface="Times New Roman"/>
              <a:sym typeface="Times New Roman"/>
            </a:endParaRPr>
          </a:p>
          <a:p>
            <a:pPr marL="285750" marR="0" lvl="0" indent="-285750" algn="l" rtl="0">
              <a:lnSpc>
                <a:spcPct val="90000"/>
              </a:lnSpc>
              <a:spcBef>
                <a:spcPts val="600"/>
              </a:spcBef>
              <a:spcAft>
                <a:spcPts val="0"/>
              </a:spcAft>
              <a:buClr>
                <a:schemeClr val="dk1"/>
              </a:buClr>
              <a:buSzPts val="1800"/>
              <a:buFont typeface="Noto Sans Symbols"/>
              <a:buChar char="❑"/>
            </a:pPr>
            <a:r>
              <a:rPr lang="en-US" sz="1800" b="1" i="0">
                <a:solidFill>
                  <a:schemeClr val="dk1"/>
                </a:solidFill>
                <a:latin typeface="Times New Roman"/>
                <a:ea typeface="Times New Roman"/>
                <a:cs typeface="Times New Roman"/>
                <a:sym typeface="Times New Roman"/>
              </a:rPr>
              <a:t>SOFTWARE USED</a:t>
            </a:r>
            <a:endParaRPr sz="1800" b="1">
              <a:solidFill>
                <a:schemeClr val="dk1"/>
              </a:solidFill>
              <a:latin typeface="Times New Roman"/>
              <a:ea typeface="Times New Roman"/>
              <a:cs typeface="Times New Roman"/>
              <a:sym typeface="Times New Roman"/>
            </a:endParaRPr>
          </a:p>
          <a:p>
            <a:pPr marL="0" marR="0" lvl="0" indent="0" algn="l" rtl="0">
              <a:lnSpc>
                <a:spcPct val="90000"/>
              </a:lnSpc>
              <a:spcBef>
                <a:spcPts val="600"/>
              </a:spcBef>
              <a:spcAft>
                <a:spcPts val="0"/>
              </a:spcAft>
              <a:buNone/>
            </a:pPr>
            <a:r>
              <a:rPr lang="en-US" sz="1600" b="1" i="0">
                <a:solidFill>
                  <a:schemeClr val="dk1"/>
                </a:solidFill>
                <a:latin typeface="Times New Roman"/>
                <a:ea typeface="Times New Roman"/>
                <a:cs typeface="Times New Roman"/>
                <a:sym typeface="Times New Roman"/>
              </a:rPr>
              <a:t>Spyder</a:t>
            </a:r>
            <a:r>
              <a:rPr lang="en-US" sz="1600" i="0">
                <a:solidFill>
                  <a:schemeClr val="dk1"/>
                </a:solidFill>
                <a:latin typeface="Times New Roman"/>
                <a:ea typeface="Times New Roman"/>
                <a:cs typeface="Times New Roman"/>
                <a:sym typeface="Times New Roman"/>
              </a:rPr>
              <a:t> is an open-source cross-platform integrated development environment (IDE) for scientific programming in the Python language</a:t>
            </a:r>
            <a:r>
              <a:rPr lang="en-US" sz="1600" b="0" i="0">
                <a:solidFill>
                  <a:schemeClr val="dk1"/>
                </a:solidFill>
                <a:latin typeface="Times New Roman"/>
                <a:ea typeface="Times New Roman"/>
                <a:cs typeface="Times New Roman"/>
                <a:sym typeface="Times New Roman"/>
              </a:rPr>
              <a:t>.</a:t>
            </a:r>
            <a:endParaRPr/>
          </a:p>
          <a:p>
            <a:pPr marL="0" marR="0" lvl="0" indent="101600" algn="l" rtl="0">
              <a:lnSpc>
                <a:spcPct val="90000"/>
              </a:lnSpc>
              <a:spcBef>
                <a:spcPts val="600"/>
              </a:spcBef>
              <a:spcAft>
                <a:spcPts val="0"/>
              </a:spcAft>
              <a:buClr>
                <a:schemeClr val="dk1"/>
              </a:buClr>
              <a:buSzPts val="1600"/>
              <a:buFont typeface="Arial"/>
              <a:buNone/>
            </a:pPr>
            <a:endParaRPr sz="1600" b="0" i="0">
              <a:solidFill>
                <a:schemeClr val="dk1"/>
              </a:solidFill>
              <a:latin typeface="Times New Roman"/>
              <a:ea typeface="Times New Roman"/>
              <a:cs typeface="Times New Roman"/>
              <a:sym typeface="Times New Roman"/>
            </a:endParaRPr>
          </a:p>
          <a:p>
            <a:pPr marL="0" marR="0" lvl="0" indent="0" algn="l" rtl="0">
              <a:lnSpc>
                <a:spcPct val="90000"/>
              </a:lnSpc>
              <a:spcBef>
                <a:spcPts val="600"/>
              </a:spcBef>
              <a:spcAft>
                <a:spcPts val="0"/>
              </a:spcAft>
              <a:buNone/>
            </a:pPr>
            <a:r>
              <a:rPr lang="en-US" sz="1600" b="1">
                <a:solidFill>
                  <a:schemeClr val="dk1"/>
                </a:solidFill>
                <a:latin typeface="Times New Roman"/>
                <a:ea typeface="Times New Roman"/>
                <a:cs typeface="Times New Roman"/>
                <a:sym typeface="Times New Roman"/>
              </a:rPr>
              <a:t>ARCGIS </a:t>
            </a:r>
            <a:r>
              <a:rPr lang="en-US" sz="1600" b="0" i="0">
                <a:solidFill>
                  <a:schemeClr val="dk1"/>
                </a:solidFill>
                <a:latin typeface="Times New Roman"/>
                <a:ea typeface="Times New Roman"/>
                <a:cs typeface="Times New Roman"/>
                <a:sym typeface="Times New Roman"/>
              </a:rPr>
              <a:t>Online is a </a:t>
            </a:r>
            <a:r>
              <a:rPr lang="en-US" sz="1600" b="1" i="0">
                <a:solidFill>
                  <a:schemeClr val="dk1"/>
                </a:solidFill>
                <a:latin typeface="Times New Roman"/>
                <a:ea typeface="Times New Roman"/>
                <a:cs typeface="Times New Roman"/>
                <a:sym typeface="Times New Roman"/>
              </a:rPr>
              <a:t>cloud-based mapping and analysis solution</a:t>
            </a:r>
            <a:r>
              <a:rPr lang="en-US" sz="1600" b="0" i="0">
                <a:solidFill>
                  <a:schemeClr val="dk1"/>
                </a:solidFill>
                <a:latin typeface="Times New Roman"/>
                <a:ea typeface="Times New Roman"/>
                <a:cs typeface="Times New Roman"/>
                <a:sym typeface="Times New Roman"/>
              </a:rPr>
              <a:t>. It is used</a:t>
            </a:r>
            <a:r>
              <a:rPr lang="en-US" sz="1600">
                <a:solidFill>
                  <a:schemeClr val="dk1"/>
                </a:solidFill>
                <a:latin typeface="Times New Roman"/>
                <a:ea typeface="Times New Roman"/>
                <a:cs typeface="Times New Roman"/>
                <a:sym typeface="Times New Roman"/>
              </a:rPr>
              <a:t> </a:t>
            </a:r>
            <a:r>
              <a:rPr lang="en-US" sz="1600" b="0" i="0">
                <a:solidFill>
                  <a:schemeClr val="dk1"/>
                </a:solidFill>
                <a:latin typeface="Times New Roman"/>
                <a:ea typeface="Times New Roman"/>
                <a:cs typeface="Times New Roman"/>
                <a:sym typeface="Times New Roman"/>
              </a:rPr>
              <a:t> to make maps, analyze data</a:t>
            </a:r>
            <a:r>
              <a:rPr lang="en-US" sz="1600">
                <a:solidFill>
                  <a:schemeClr val="dk1"/>
                </a:solidFill>
                <a:latin typeface="Times New Roman"/>
                <a:ea typeface="Times New Roman"/>
                <a:cs typeface="Times New Roman"/>
                <a:sym typeface="Times New Roman"/>
              </a:rPr>
              <a:t>.</a:t>
            </a:r>
            <a:endParaRPr/>
          </a:p>
          <a:p>
            <a:pPr marL="0" marR="0" lvl="0" indent="101600" algn="just" rtl="0">
              <a:lnSpc>
                <a:spcPct val="90000"/>
              </a:lnSpc>
              <a:spcBef>
                <a:spcPts val="600"/>
              </a:spcBef>
              <a:spcAft>
                <a:spcPts val="0"/>
              </a:spcAft>
              <a:buClr>
                <a:schemeClr val="dk1"/>
              </a:buClr>
              <a:buSzPts val="1600"/>
              <a:buFont typeface="Arial"/>
              <a:buNone/>
            </a:pPr>
            <a:endParaRPr sz="1600" b="1" u="sng">
              <a:solidFill>
                <a:schemeClr val="dk1"/>
              </a:solidFill>
              <a:latin typeface="Times New Roman"/>
              <a:ea typeface="Times New Roman"/>
              <a:cs typeface="Times New Roman"/>
              <a:sym typeface="Times New Roman"/>
            </a:endParaRPr>
          </a:p>
          <a:p>
            <a:pPr marL="0" marR="0" lvl="0" indent="101600" algn="just" rtl="0">
              <a:lnSpc>
                <a:spcPct val="90000"/>
              </a:lnSpc>
              <a:spcBef>
                <a:spcPts val="600"/>
              </a:spcBef>
              <a:spcAft>
                <a:spcPts val="0"/>
              </a:spcAft>
              <a:buClr>
                <a:schemeClr val="dk1"/>
              </a:buClr>
              <a:buSzPts val="1600"/>
              <a:buFont typeface="Arial"/>
              <a:buNone/>
            </a:pPr>
            <a:endParaRPr sz="1600">
              <a:solidFill>
                <a:schemeClr val="dk1"/>
              </a:solidFill>
              <a:latin typeface="Times New Roman"/>
              <a:ea typeface="Times New Roman"/>
              <a:cs typeface="Times New Roman"/>
              <a:sym typeface="Times New Roman"/>
            </a:endParaRPr>
          </a:p>
          <a:p>
            <a:pPr marL="0" marR="0" lvl="0" indent="69850" algn="l" rtl="0">
              <a:lnSpc>
                <a:spcPct val="90000"/>
              </a:lnSpc>
              <a:spcBef>
                <a:spcPts val="600"/>
              </a:spcBef>
              <a:spcAft>
                <a:spcPts val="0"/>
              </a:spcAft>
              <a:buClr>
                <a:schemeClr val="dk1"/>
              </a:buClr>
              <a:buSzPts val="1100"/>
              <a:buFont typeface="Arial"/>
              <a:buNone/>
            </a:pPr>
            <a:endParaRPr sz="1100" b="1" i="0" u="sng">
              <a:solidFill>
                <a:schemeClr val="dk1"/>
              </a:solidFill>
              <a:latin typeface="Calibri"/>
              <a:ea typeface="Calibri"/>
              <a:cs typeface="Calibri"/>
              <a:sym typeface="Calibri"/>
            </a:endParaRPr>
          </a:p>
          <a:p>
            <a:pPr marL="0" marR="0" lvl="0" indent="69850" algn="l" rtl="0">
              <a:lnSpc>
                <a:spcPct val="90000"/>
              </a:lnSpc>
              <a:spcBef>
                <a:spcPts val="600"/>
              </a:spcBef>
              <a:spcAft>
                <a:spcPts val="0"/>
              </a:spcAft>
              <a:buClr>
                <a:schemeClr val="dk1"/>
              </a:buClr>
              <a:buSzPts val="1100"/>
              <a:buFont typeface="Arial"/>
              <a:buNone/>
            </a:pPr>
            <a:endParaRPr sz="1100">
              <a:solidFill>
                <a:schemeClr val="dk1"/>
              </a:solidFill>
              <a:latin typeface="Calibri"/>
              <a:ea typeface="Calibri"/>
              <a:cs typeface="Calibri"/>
              <a:sym typeface="Calibri"/>
            </a:endParaRPr>
          </a:p>
          <a:p>
            <a:pPr marL="0" marR="0" lvl="0" indent="69850" algn="l" rtl="0">
              <a:lnSpc>
                <a:spcPct val="90000"/>
              </a:lnSpc>
              <a:spcBef>
                <a:spcPts val="600"/>
              </a:spcBef>
              <a:spcAft>
                <a:spcPts val="0"/>
              </a:spcAft>
              <a:buClr>
                <a:schemeClr val="dk1"/>
              </a:buClr>
              <a:buSzPts val="1100"/>
              <a:buFont typeface="Arial"/>
              <a:buNone/>
            </a:pPr>
            <a:endParaRPr sz="1100">
              <a:solidFill>
                <a:schemeClr val="dk1"/>
              </a:solidFill>
              <a:latin typeface="Calibri"/>
              <a:ea typeface="Calibri"/>
              <a:cs typeface="Calibri"/>
              <a:sym typeface="Calibri"/>
            </a:endParaRPr>
          </a:p>
          <a:p>
            <a:pPr marL="0" marR="0" lvl="0" indent="69850" algn="l" rtl="0">
              <a:lnSpc>
                <a:spcPct val="90000"/>
              </a:lnSpc>
              <a:spcBef>
                <a:spcPts val="600"/>
              </a:spcBef>
              <a:spcAft>
                <a:spcPts val="0"/>
              </a:spcAft>
              <a:buClr>
                <a:schemeClr val="dk1"/>
              </a:buClr>
              <a:buSzPts val="1100"/>
              <a:buFont typeface="Arial"/>
              <a:buNone/>
            </a:pPr>
            <a:endParaRPr sz="11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45"/>
        <p:cNvGrpSpPr/>
        <p:nvPr/>
      </p:nvGrpSpPr>
      <p:grpSpPr>
        <a:xfrm>
          <a:off x="0" y="0"/>
          <a:ext cx="0" cy="0"/>
          <a:chOff x="0" y="0"/>
          <a:chExt cx="0" cy="0"/>
        </a:xfrm>
      </p:grpSpPr>
      <p:sp>
        <p:nvSpPr>
          <p:cNvPr id="246" name="Google Shape;246;p17"/>
          <p:cNvSpPr txBox="1">
            <a:spLocks noGrp="1"/>
          </p:cNvSpPr>
          <p:nvPr>
            <p:ph type="title"/>
          </p:nvPr>
        </p:nvSpPr>
        <p:spPr>
          <a:xfrm>
            <a:off x="273588" y="179443"/>
            <a:ext cx="12055813" cy="904874"/>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rgbClr val="171616"/>
              </a:buClr>
              <a:buSzPct val="100000"/>
              <a:buFont typeface="Times New Roman"/>
              <a:buNone/>
            </a:pPr>
            <a:r>
              <a:rPr lang="en-US" sz="3600">
                <a:solidFill>
                  <a:srgbClr val="171616"/>
                </a:solidFill>
                <a:latin typeface="Times New Roman"/>
                <a:ea typeface="Times New Roman"/>
                <a:cs typeface="Times New Roman"/>
                <a:sym typeface="Times New Roman"/>
              </a:rPr>
              <a:t>Proposed Method for Mapping and Analyzing Corona Cases using GIS</a:t>
            </a:r>
            <a:endParaRPr/>
          </a:p>
        </p:txBody>
      </p:sp>
      <p:pic>
        <p:nvPicPr>
          <p:cNvPr id="247" name="Google Shape;247;p17"/>
          <p:cNvPicPr preferRelativeResize="0">
            <a:picLocks noGrp="1"/>
          </p:cNvPicPr>
          <p:nvPr>
            <p:ph type="body" idx="1"/>
          </p:nvPr>
        </p:nvPicPr>
        <p:blipFill rotWithShape="1">
          <a:blip r:embed="rId3">
            <a:alphaModFix/>
          </a:blip>
          <a:srcRect/>
          <a:stretch/>
        </p:blipFill>
        <p:spPr>
          <a:xfrm>
            <a:off x="8522563" y="996317"/>
            <a:ext cx="3255194" cy="5368972"/>
          </a:xfrm>
          <a:prstGeom prst="rect">
            <a:avLst/>
          </a:prstGeom>
          <a:noFill/>
          <a:ln>
            <a:noFill/>
          </a:ln>
        </p:spPr>
      </p:pic>
      <p:sp>
        <p:nvSpPr>
          <p:cNvPr id="248" name="Google Shape;248;p17"/>
          <p:cNvSpPr txBox="1"/>
          <p:nvPr/>
        </p:nvSpPr>
        <p:spPr>
          <a:xfrm>
            <a:off x="1367161" y="1066800"/>
            <a:ext cx="6498454" cy="6324808"/>
          </a:xfrm>
          <a:prstGeom prst="rect">
            <a:avLst/>
          </a:prstGeom>
          <a:noFill/>
          <a:ln>
            <a:noFill/>
          </a:ln>
        </p:spPr>
        <p:txBody>
          <a:bodyPr spcFirstLastPara="1" wrap="square" lIns="91425" tIns="45700" rIns="91425" bIns="45700" anchor="t" anchorCtr="0">
            <a:spAutoFit/>
          </a:bodyPr>
          <a:lstStyle/>
          <a:p>
            <a:pPr marL="285750" marR="0" lvl="0" indent="-285750" algn="just" rtl="0">
              <a:spcBef>
                <a:spcPts val="0"/>
              </a:spcBef>
              <a:spcAft>
                <a:spcPts val="0"/>
              </a:spcAft>
              <a:buClr>
                <a:schemeClr val="dk1"/>
              </a:buClr>
              <a:buSzPts val="2000"/>
              <a:buFont typeface="Noto Sans Symbols"/>
              <a:buChar char="⮚"/>
            </a:pPr>
            <a:r>
              <a:rPr lang="en-US" sz="2000" b="1" u="sng">
                <a:solidFill>
                  <a:schemeClr val="dk1"/>
                </a:solidFill>
                <a:latin typeface="Times New Roman"/>
                <a:ea typeface="Times New Roman"/>
                <a:cs typeface="Times New Roman"/>
                <a:sym typeface="Times New Roman"/>
              </a:rPr>
              <a:t>DATA PREPARATION-</a:t>
            </a:r>
            <a:endParaRPr sz="1800">
              <a:solidFill>
                <a:schemeClr val="dk1"/>
              </a:solidFill>
              <a:latin typeface="Times New Roman"/>
              <a:ea typeface="Times New Roman"/>
              <a:cs typeface="Times New Roman"/>
              <a:sym typeface="Times New Roman"/>
            </a:endParaRPr>
          </a:p>
          <a:p>
            <a:pPr marL="285750" marR="0" lvl="0" indent="-285750" algn="just" rtl="0">
              <a:lnSpc>
                <a:spcPct val="150000"/>
              </a:lnSpc>
              <a:spcBef>
                <a:spcPts val="0"/>
              </a:spcBef>
              <a:spcAft>
                <a:spcPts val="0"/>
              </a:spcAft>
              <a:buClr>
                <a:schemeClr val="dk1"/>
              </a:buClr>
              <a:buSzPts val="1800"/>
              <a:buFont typeface="Noto Sans Symbols"/>
              <a:buChar char="▪"/>
            </a:pPr>
            <a:r>
              <a:rPr lang="en-US" sz="1800">
                <a:solidFill>
                  <a:schemeClr val="dk1"/>
                </a:solidFill>
                <a:latin typeface="Times New Roman"/>
                <a:ea typeface="Times New Roman"/>
                <a:cs typeface="Times New Roman"/>
                <a:sym typeface="Times New Roman"/>
              </a:rPr>
              <a:t>This step involves the preparation of geodatabase of all the states of INDIA.</a:t>
            </a:r>
            <a:endParaRPr/>
          </a:p>
          <a:p>
            <a:pPr marL="285750" marR="0" lvl="0" indent="-285750" algn="just" rtl="0">
              <a:lnSpc>
                <a:spcPct val="150000"/>
              </a:lnSpc>
              <a:spcBef>
                <a:spcPts val="0"/>
              </a:spcBef>
              <a:spcAft>
                <a:spcPts val="0"/>
              </a:spcAft>
              <a:buClr>
                <a:schemeClr val="dk1"/>
              </a:buClr>
              <a:buSzPts val="1800"/>
              <a:buFont typeface="Noto Sans Symbols"/>
              <a:buChar char="▪"/>
            </a:pPr>
            <a:r>
              <a:rPr lang="en-US" sz="1800">
                <a:solidFill>
                  <a:schemeClr val="dk1"/>
                </a:solidFill>
                <a:latin typeface="Times New Roman"/>
                <a:ea typeface="Times New Roman"/>
                <a:cs typeface="Times New Roman"/>
                <a:sym typeface="Times New Roman"/>
              </a:rPr>
              <a:t>Firstly  state-wise daily data from march 2020 , containing details of total cases , active cases ,recovered cases   and deaths is  being downloaded from site.</a:t>
            </a:r>
            <a:endParaRPr/>
          </a:p>
          <a:p>
            <a:pPr marL="285750" marR="0" lvl="0" indent="-285750" algn="just" rtl="0">
              <a:lnSpc>
                <a:spcPct val="150000"/>
              </a:lnSpc>
              <a:spcBef>
                <a:spcPts val="0"/>
              </a:spcBef>
              <a:spcAft>
                <a:spcPts val="0"/>
              </a:spcAft>
              <a:buClr>
                <a:schemeClr val="dk1"/>
              </a:buClr>
              <a:buSzPts val="1800"/>
              <a:buFont typeface="Noto Sans Symbols"/>
              <a:buChar char="▪"/>
            </a:pPr>
            <a:r>
              <a:rPr lang="en-US" sz="1800">
                <a:solidFill>
                  <a:schemeClr val="dk1"/>
                </a:solidFill>
                <a:latin typeface="Times New Roman"/>
                <a:ea typeface="Times New Roman"/>
                <a:cs typeface="Times New Roman"/>
                <a:sym typeface="Times New Roman"/>
              </a:rPr>
              <a:t>The data obtained is of type list, for spatial analysis this needs to be converted to geodataframe.</a:t>
            </a:r>
            <a:endParaRPr/>
          </a:p>
          <a:p>
            <a:pPr marL="285750" marR="0" lvl="0" indent="-285750" algn="just" rtl="0">
              <a:lnSpc>
                <a:spcPct val="150000"/>
              </a:lnSpc>
              <a:spcBef>
                <a:spcPts val="0"/>
              </a:spcBef>
              <a:spcAft>
                <a:spcPts val="0"/>
              </a:spcAft>
              <a:buClr>
                <a:schemeClr val="dk1"/>
              </a:buClr>
              <a:buSzPts val="1800"/>
              <a:buFont typeface="Noto Sans Symbols"/>
              <a:buChar char="▪"/>
            </a:pPr>
            <a:r>
              <a:rPr lang="en-US" sz="1800">
                <a:solidFill>
                  <a:schemeClr val="dk1"/>
                </a:solidFill>
                <a:latin typeface="Times New Roman"/>
                <a:ea typeface="Times New Roman"/>
                <a:cs typeface="Times New Roman"/>
                <a:sym typeface="Times New Roman"/>
              </a:rPr>
              <a:t>The shapefile of India is  obtained from GIS data source and the list of data is being converted to geodata using this shape file.</a:t>
            </a:r>
            <a:endParaRPr/>
          </a:p>
          <a:p>
            <a:pPr marL="285750" marR="0" lvl="0" indent="-285750" algn="just" rtl="0">
              <a:lnSpc>
                <a:spcPct val="150000"/>
              </a:lnSpc>
              <a:spcBef>
                <a:spcPts val="0"/>
              </a:spcBef>
              <a:spcAft>
                <a:spcPts val="0"/>
              </a:spcAft>
              <a:buClr>
                <a:schemeClr val="dk1"/>
              </a:buClr>
              <a:buSzPts val="1800"/>
              <a:buFont typeface="Noto Sans Symbols"/>
              <a:buChar char="▪"/>
            </a:pPr>
            <a:r>
              <a:rPr lang="en-US" sz="1800">
                <a:solidFill>
                  <a:schemeClr val="dk1"/>
                </a:solidFill>
                <a:latin typeface="Times New Roman"/>
                <a:ea typeface="Times New Roman"/>
                <a:cs typeface="Times New Roman"/>
                <a:sym typeface="Times New Roman"/>
              </a:rPr>
              <a:t> Then a combined shapefile is being created which is used for mapping in ARCGIS and for analysis in Jupyter Notebook</a:t>
            </a:r>
            <a:endParaRPr/>
          </a:p>
          <a:p>
            <a:pPr marL="0" marR="0" lvl="0" indent="0" algn="just"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52"/>
        <p:cNvGrpSpPr/>
        <p:nvPr/>
      </p:nvGrpSpPr>
      <p:grpSpPr>
        <a:xfrm>
          <a:off x="0" y="0"/>
          <a:ext cx="0" cy="0"/>
          <a:chOff x="0" y="0"/>
          <a:chExt cx="0" cy="0"/>
        </a:xfrm>
      </p:grpSpPr>
      <p:sp>
        <p:nvSpPr>
          <p:cNvPr id="253" name="Google Shape;253;p18"/>
          <p:cNvSpPr txBox="1">
            <a:spLocks noGrp="1"/>
          </p:cNvSpPr>
          <p:nvPr>
            <p:ph type="title"/>
          </p:nvPr>
        </p:nvSpPr>
        <p:spPr>
          <a:xfrm>
            <a:off x="1484312" y="685800"/>
            <a:ext cx="9879014" cy="561975"/>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Times New Roman"/>
              <a:buNone/>
            </a:pPr>
            <a:r>
              <a:rPr lang="en-US">
                <a:latin typeface="Times New Roman"/>
                <a:ea typeface="Times New Roman"/>
                <a:cs typeface="Times New Roman"/>
                <a:sym typeface="Times New Roman"/>
              </a:rPr>
              <a:t>DATA REPESENTATION</a:t>
            </a:r>
            <a:endParaRPr/>
          </a:p>
        </p:txBody>
      </p:sp>
      <p:pic>
        <p:nvPicPr>
          <p:cNvPr id="254" name="Google Shape;254;p18"/>
          <p:cNvPicPr preferRelativeResize="0">
            <a:picLocks noGrp="1"/>
          </p:cNvPicPr>
          <p:nvPr>
            <p:ph type="body" idx="1"/>
          </p:nvPr>
        </p:nvPicPr>
        <p:blipFill rotWithShape="1">
          <a:blip r:embed="rId3">
            <a:alphaModFix/>
          </a:blip>
          <a:srcRect t="2196" r="45588" b="8719"/>
          <a:stretch/>
        </p:blipFill>
        <p:spPr>
          <a:xfrm>
            <a:off x="402447" y="1702107"/>
            <a:ext cx="6021372" cy="4723191"/>
          </a:xfrm>
          <a:prstGeom prst="rect">
            <a:avLst/>
          </a:prstGeom>
          <a:noFill/>
          <a:ln>
            <a:noFill/>
          </a:ln>
        </p:spPr>
      </p:pic>
      <p:sp>
        <p:nvSpPr>
          <p:cNvPr id="255" name="Google Shape;255;p18"/>
          <p:cNvSpPr txBox="1"/>
          <p:nvPr/>
        </p:nvSpPr>
        <p:spPr>
          <a:xfrm>
            <a:off x="2725894" y="6425298"/>
            <a:ext cx="2280213"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Data of type list</a:t>
            </a:r>
            <a:endParaRPr/>
          </a:p>
        </p:txBody>
      </p:sp>
      <p:pic>
        <p:nvPicPr>
          <p:cNvPr id="256" name="Google Shape;256;p18"/>
          <p:cNvPicPr preferRelativeResize="0"/>
          <p:nvPr/>
        </p:nvPicPr>
        <p:blipFill rotWithShape="1">
          <a:blip r:embed="rId4">
            <a:alphaModFix/>
          </a:blip>
          <a:srcRect l="25486" t="25043" r="28004" b="24400"/>
          <a:stretch/>
        </p:blipFill>
        <p:spPr>
          <a:xfrm>
            <a:off x="6542843" y="1574009"/>
            <a:ext cx="5557421" cy="4851289"/>
          </a:xfrm>
          <a:prstGeom prst="rect">
            <a:avLst/>
          </a:prstGeom>
          <a:noFill/>
          <a:ln>
            <a:noFill/>
          </a:ln>
        </p:spPr>
      </p:pic>
      <p:sp>
        <p:nvSpPr>
          <p:cNvPr id="257" name="Google Shape;257;p18"/>
          <p:cNvSpPr txBox="1"/>
          <p:nvPr/>
        </p:nvSpPr>
        <p:spPr>
          <a:xfrm>
            <a:off x="7530193" y="6425298"/>
            <a:ext cx="2280213"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GEODATAFRAME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61"/>
        <p:cNvGrpSpPr/>
        <p:nvPr/>
      </p:nvGrpSpPr>
      <p:grpSpPr>
        <a:xfrm>
          <a:off x="0" y="0"/>
          <a:ext cx="0" cy="0"/>
          <a:chOff x="0" y="0"/>
          <a:chExt cx="0" cy="0"/>
        </a:xfrm>
      </p:grpSpPr>
      <p:sp>
        <p:nvSpPr>
          <p:cNvPr id="262" name="Google Shape;262;p19"/>
          <p:cNvSpPr txBox="1">
            <a:spLocks noGrp="1"/>
          </p:cNvSpPr>
          <p:nvPr>
            <p:ph type="title"/>
          </p:nvPr>
        </p:nvSpPr>
        <p:spPr>
          <a:xfrm>
            <a:off x="647036" y="77351"/>
            <a:ext cx="10807838" cy="175259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Result of Mapping using GIS</a:t>
            </a:r>
            <a:endParaRPr/>
          </a:p>
        </p:txBody>
      </p:sp>
      <p:sp>
        <p:nvSpPr>
          <p:cNvPr id="263" name="Google Shape;263;p19"/>
          <p:cNvSpPr txBox="1">
            <a:spLocks noGrp="1"/>
          </p:cNvSpPr>
          <p:nvPr>
            <p:ph type="body" idx="1"/>
          </p:nvPr>
        </p:nvSpPr>
        <p:spPr>
          <a:xfrm>
            <a:off x="1488812" y="1571489"/>
            <a:ext cx="4607188" cy="576262"/>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2400"/>
              <a:buNone/>
            </a:pPr>
            <a:r>
              <a:rPr lang="en-US"/>
              <a:t>CONFIRMED CASES</a:t>
            </a:r>
            <a:endParaRPr/>
          </a:p>
        </p:txBody>
      </p:sp>
      <p:pic>
        <p:nvPicPr>
          <p:cNvPr id="264" name="Google Shape;264;p19"/>
          <p:cNvPicPr preferRelativeResize="0">
            <a:picLocks noGrp="1"/>
          </p:cNvPicPr>
          <p:nvPr>
            <p:ph type="body" idx="2"/>
          </p:nvPr>
        </p:nvPicPr>
        <p:blipFill rotWithShape="1">
          <a:blip r:embed="rId3">
            <a:alphaModFix/>
          </a:blip>
          <a:srcRect l="22485" t="21101" r="12147" b="9750"/>
          <a:stretch/>
        </p:blipFill>
        <p:spPr>
          <a:xfrm>
            <a:off x="901335" y="2611435"/>
            <a:ext cx="5577841" cy="3179764"/>
          </a:xfrm>
          <a:prstGeom prst="rect">
            <a:avLst/>
          </a:prstGeom>
          <a:noFill/>
          <a:ln>
            <a:noFill/>
          </a:ln>
        </p:spPr>
      </p:pic>
      <p:sp>
        <p:nvSpPr>
          <p:cNvPr id="265" name="Google Shape;265;p19"/>
          <p:cNvSpPr txBox="1">
            <a:spLocks noGrp="1"/>
          </p:cNvSpPr>
          <p:nvPr>
            <p:ph type="body" idx="3"/>
          </p:nvPr>
        </p:nvSpPr>
        <p:spPr>
          <a:xfrm>
            <a:off x="7350750" y="1571489"/>
            <a:ext cx="4622537" cy="576262"/>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2400"/>
              <a:buNone/>
            </a:pPr>
            <a:r>
              <a:rPr lang="en-US"/>
              <a:t>ACTIVE CASES</a:t>
            </a:r>
            <a:endParaRPr/>
          </a:p>
        </p:txBody>
      </p:sp>
      <p:pic>
        <p:nvPicPr>
          <p:cNvPr id="266" name="Google Shape;266;p19"/>
          <p:cNvPicPr preferRelativeResize="0">
            <a:picLocks noGrp="1"/>
          </p:cNvPicPr>
          <p:nvPr>
            <p:ph type="body" idx="4"/>
          </p:nvPr>
        </p:nvPicPr>
        <p:blipFill rotWithShape="1">
          <a:blip r:embed="rId4">
            <a:alphaModFix/>
          </a:blip>
          <a:srcRect l="21518" t="20684" r="10264" b="7950"/>
          <a:stretch/>
        </p:blipFill>
        <p:spPr>
          <a:xfrm>
            <a:off x="6688183" y="2611435"/>
            <a:ext cx="5285104" cy="317976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70"/>
        <p:cNvGrpSpPr/>
        <p:nvPr/>
      </p:nvGrpSpPr>
      <p:grpSpPr>
        <a:xfrm>
          <a:off x="0" y="0"/>
          <a:ext cx="0" cy="0"/>
          <a:chOff x="0" y="0"/>
          <a:chExt cx="0" cy="0"/>
        </a:xfrm>
      </p:grpSpPr>
      <p:sp>
        <p:nvSpPr>
          <p:cNvPr id="271" name="Google Shape;271;p20"/>
          <p:cNvSpPr txBox="1">
            <a:spLocks noGrp="1"/>
          </p:cNvSpPr>
          <p:nvPr>
            <p:ph type="title"/>
          </p:nvPr>
        </p:nvSpPr>
        <p:spPr>
          <a:xfrm>
            <a:off x="690830" y="138662"/>
            <a:ext cx="10807838" cy="175259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Result of Mapping using GIS</a:t>
            </a:r>
            <a:endParaRPr sz="3200">
              <a:latin typeface="Times New Roman"/>
              <a:ea typeface="Times New Roman"/>
              <a:cs typeface="Times New Roman"/>
              <a:sym typeface="Times New Roman"/>
            </a:endParaRPr>
          </a:p>
        </p:txBody>
      </p:sp>
      <p:sp>
        <p:nvSpPr>
          <p:cNvPr id="272" name="Google Shape;272;p20"/>
          <p:cNvSpPr txBox="1">
            <a:spLocks noGrp="1"/>
          </p:cNvSpPr>
          <p:nvPr>
            <p:ph type="body" idx="1"/>
          </p:nvPr>
        </p:nvSpPr>
        <p:spPr>
          <a:xfrm>
            <a:off x="1488812" y="1571489"/>
            <a:ext cx="4607188" cy="576262"/>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2400"/>
              <a:buNone/>
            </a:pPr>
            <a:r>
              <a:rPr lang="en-US"/>
              <a:t>RECOVERED CASES</a:t>
            </a:r>
            <a:endParaRPr/>
          </a:p>
        </p:txBody>
      </p:sp>
      <p:pic>
        <p:nvPicPr>
          <p:cNvPr id="273" name="Google Shape;273;p20"/>
          <p:cNvPicPr preferRelativeResize="0">
            <a:picLocks noGrp="1"/>
          </p:cNvPicPr>
          <p:nvPr>
            <p:ph type="body" idx="2"/>
          </p:nvPr>
        </p:nvPicPr>
        <p:blipFill rotWithShape="1">
          <a:blip r:embed="rId3">
            <a:alphaModFix/>
          </a:blip>
          <a:srcRect l="12910" t="14185" r="13986" b="10282"/>
          <a:stretch/>
        </p:blipFill>
        <p:spPr>
          <a:xfrm>
            <a:off x="6720715" y="2253455"/>
            <a:ext cx="5471285" cy="3179763"/>
          </a:xfrm>
          <a:prstGeom prst="rect">
            <a:avLst/>
          </a:prstGeom>
          <a:noFill/>
          <a:ln>
            <a:noFill/>
          </a:ln>
        </p:spPr>
      </p:pic>
      <p:sp>
        <p:nvSpPr>
          <p:cNvPr id="274" name="Google Shape;274;p20"/>
          <p:cNvSpPr txBox="1">
            <a:spLocks noGrp="1"/>
          </p:cNvSpPr>
          <p:nvPr>
            <p:ph type="body" idx="3"/>
          </p:nvPr>
        </p:nvSpPr>
        <p:spPr>
          <a:xfrm>
            <a:off x="7350750" y="1571489"/>
            <a:ext cx="4622537" cy="576262"/>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2400"/>
              <a:buNone/>
            </a:pPr>
            <a:r>
              <a:rPr lang="en-US"/>
              <a:t>DEATH CASES</a:t>
            </a:r>
            <a:endParaRPr/>
          </a:p>
        </p:txBody>
      </p:sp>
      <p:pic>
        <p:nvPicPr>
          <p:cNvPr id="275" name="Google Shape;275;p20"/>
          <p:cNvPicPr preferRelativeResize="0">
            <a:picLocks noGrp="1"/>
          </p:cNvPicPr>
          <p:nvPr>
            <p:ph type="body" idx="4"/>
          </p:nvPr>
        </p:nvPicPr>
        <p:blipFill rotWithShape="1">
          <a:blip r:embed="rId4">
            <a:alphaModFix/>
          </a:blip>
          <a:srcRect l="24510" t="17999" r="10563" b="10636"/>
          <a:stretch/>
        </p:blipFill>
        <p:spPr>
          <a:xfrm>
            <a:off x="1341584" y="2337227"/>
            <a:ext cx="5142924" cy="3179763"/>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79"/>
        <p:cNvGrpSpPr/>
        <p:nvPr/>
      </p:nvGrpSpPr>
      <p:grpSpPr>
        <a:xfrm>
          <a:off x="0" y="0"/>
          <a:ext cx="0" cy="0"/>
          <a:chOff x="0" y="0"/>
          <a:chExt cx="0" cy="0"/>
        </a:xfrm>
      </p:grpSpPr>
      <p:sp>
        <p:nvSpPr>
          <p:cNvPr id="280" name="Google Shape;280;p21"/>
          <p:cNvSpPr txBox="1">
            <a:spLocks noGrp="1"/>
          </p:cNvSpPr>
          <p:nvPr>
            <p:ph type="title"/>
          </p:nvPr>
        </p:nvSpPr>
        <p:spPr>
          <a:xfrm>
            <a:off x="101132" y="685031"/>
            <a:ext cx="11236161" cy="61912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3600"/>
              <a:buFont typeface="Times New Roman"/>
              <a:buNone/>
            </a:pPr>
            <a:r>
              <a:rPr lang="en-US" sz="3600">
                <a:latin typeface="Times New Roman"/>
                <a:ea typeface="Times New Roman"/>
                <a:cs typeface="Times New Roman"/>
                <a:sym typeface="Times New Roman"/>
              </a:rPr>
              <a:t>SPATIAL ANALYSIS OF CORONAVIRUS CASES</a:t>
            </a:r>
            <a:endParaRPr sz="3600"/>
          </a:p>
        </p:txBody>
      </p:sp>
      <p:sp>
        <p:nvSpPr>
          <p:cNvPr id="281" name="Google Shape;281;p21"/>
          <p:cNvSpPr txBox="1">
            <a:spLocks noGrp="1"/>
          </p:cNvSpPr>
          <p:nvPr>
            <p:ph type="body" idx="1"/>
          </p:nvPr>
        </p:nvSpPr>
        <p:spPr>
          <a:xfrm>
            <a:off x="599689" y="1844947"/>
            <a:ext cx="10018713" cy="4121426"/>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Font typeface="Noto Sans Symbols"/>
              <a:buChar char="❑"/>
            </a:pPr>
            <a:r>
              <a:rPr lang="en-US">
                <a:latin typeface="Times New Roman"/>
                <a:ea typeface="Times New Roman"/>
                <a:cs typeface="Times New Roman"/>
                <a:sym typeface="Times New Roman"/>
              </a:rPr>
              <a:t> </a:t>
            </a:r>
            <a:r>
              <a:rPr lang="en-US" sz="2400">
                <a:latin typeface="Times New Roman"/>
                <a:ea typeface="Times New Roman"/>
                <a:cs typeface="Times New Roman"/>
                <a:sym typeface="Times New Roman"/>
              </a:rPr>
              <a:t>GIS is a new global health technology for mapping and tracking infectious disease patterns in space .</a:t>
            </a:r>
            <a:endParaRPr/>
          </a:p>
          <a:p>
            <a:pPr marL="0" lvl="0" indent="0" algn="just" rtl="0">
              <a:lnSpc>
                <a:spcPct val="90000"/>
              </a:lnSpc>
              <a:spcBef>
                <a:spcPts val="1000"/>
              </a:spcBef>
              <a:spcAft>
                <a:spcPts val="0"/>
              </a:spcAft>
              <a:buClr>
                <a:schemeClr val="dk1"/>
              </a:buClr>
              <a:buSzPts val="2400"/>
              <a:buNone/>
            </a:pPr>
            <a:endParaRPr sz="2400">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chemeClr val="dk1"/>
              </a:buClr>
              <a:buSzPts val="2400"/>
              <a:buFont typeface="Noto Sans Symbols"/>
              <a:buChar char="❑"/>
            </a:pPr>
            <a:r>
              <a:rPr lang="en-US" sz="2400">
                <a:latin typeface="Times New Roman"/>
                <a:ea typeface="Times New Roman"/>
                <a:cs typeface="Times New Roman"/>
                <a:sym typeface="Times New Roman"/>
              </a:rPr>
              <a:t> COVID-19 incidence is mapped. Spatial autocorrelation analysis (Moran's I index) is used to assess the distribution pattern of COVID-19. </a:t>
            </a:r>
            <a:r>
              <a:rPr lang="en-US" sz="2400" baseline="30000">
                <a:latin typeface="Times New Roman"/>
                <a:ea typeface="Times New Roman"/>
                <a:cs typeface="Times New Roman"/>
                <a:sym typeface="Times New Roman"/>
              </a:rPr>
              <a:t>[5]</a:t>
            </a:r>
            <a:endParaRPr/>
          </a:p>
          <a:p>
            <a:pPr marL="0" lvl="0" indent="0" algn="just" rtl="0">
              <a:lnSpc>
                <a:spcPct val="90000"/>
              </a:lnSpc>
              <a:spcBef>
                <a:spcPts val="1000"/>
              </a:spcBef>
              <a:spcAft>
                <a:spcPts val="0"/>
              </a:spcAft>
              <a:buClr>
                <a:schemeClr val="dk1"/>
              </a:buClr>
              <a:buSzPts val="2400"/>
              <a:buNone/>
            </a:pPr>
            <a:endParaRPr sz="2400" baseline="30000">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chemeClr val="dk1"/>
              </a:buClr>
              <a:buSzPts val="2400"/>
              <a:buFont typeface="Noto Sans Symbols"/>
              <a:buChar char="❑"/>
            </a:pPr>
            <a:r>
              <a:rPr lang="en-US" sz="2400">
                <a:latin typeface="Times New Roman"/>
                <a:ea typeface="Times New Roman"/>
                <a:cs typeface="Times New Roman"/>
                <a:sym typeface="Times New Roman"/>
              </a:rPr>
              <a:t> The primary hot locations are then identified using hot spot analysis.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85"/>
        <p:cNvGrpSpPr/>
        <p:nvPr/>
      </p:nvGrpSpPr>
      <p:grpSpPr>
        <a:xfrm>
          <a:off x="0" y="0"/>
          <a:ext cx="0" cy="0"/>
          <a:chOff x="0" y="0"/>
          <a:chExt cx="0" cy="0"/>
        </a:xfrm>
      </p:grpSpPr>
      <p:sp>
        <p:nvSpPr>
          <p:cNvPr id="286" name="Google Shape;286;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Spatial Autocorrelation(Morgan’S Index)</a:t>
            </a:r>
            <a:endParaRPr sz="3200"/>
          </a:p>
        </p:txBody>
      </p:sp>
      <p:sp>
        <p:nvSpPr>
          <p:cNvPr id="287" name="Google Shape;287;p22"/>
          <p:cNvSpPr txBox="1">
            <a:spLocks noGrp="1"/>
          </p:cNvSpPr>
          <p:nvPr>
            <p:ph type="body" idx="1"/>
          </p:nvPr>
        </p:nvSpPr>
        <p:spPr>
          <a:xfrm>
            <a:off x="838200" y="1825625"/>
            <a:ext cx="5181600" cy="4742635"/>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rgbClr val="4C4C4C"/>
              </a:buClr>
              <a:buSzPts val="1800"/>
              <a:buFont typeface="Noto Sans Symbols"/>
              <a:buChar char="⮚"/>
            </a:pPr>
            <a:r>
              <a:rPr lang="en-US" sz="1800">
                <a:solidFill>
                  <a:srgbClr val="4C4C4C"/>
                </a:solidFill>
                <a:latin typeface="Times New Roman"/>
                <a:ea typeface="Times New Roman"/>
                <a:cs typeface="Times New Roman"/>
                <a:sym typeface="Times New Roman"/>
              </a:rPr>
              <a:t> </a:t>
            </a:r>
            <a:r>
              <a:rPr lang="en-US" sz="2000" b="0" i="0">
                <a:solidFill>
                  <a:srgbClr val="4C4C4C"/>
                </a:solidFill>
                <a:latin typeface="Times New Roman"/>
                <a:ea typeface="Times New Roman"/>
                <a:cs typeface="Times New Roman"/>
                <a:sym typeface="Times New Roman"/>
              </a:rPr>
              <a:t> Morgan’s Index value in our case is 0.093671 which is</a:t>
            </a:r>
            <a:r>
              <a:rPr lang="en-US" sz="2000">
                <a:solidFill>
                  <a:srgbClr val="4C4C4C"/>
                </a:solidFill>
                <a:latin typeface="Times New Roman"/>
                <a:ea typeface="Times New Roman"/>
                <a:cs typeface="Times New Roman"/>
                <a:sym typeface="Times New Roman"/>
              </a:rPr>
              <a:t> </a:t>
            </a:r>
            <a:r>
              <a:rPr lang="en-US" sz="2000" b="0" i="0">
                <a:solidFill>
                  <a:srgbClr val="4C4C4C"/>
                </a:solidFill>
                <a:latin typeface="Times New Roman"/>
                <a:ea typeface="Times New Roman"/>
                <a:cs typeface="Times New Roman"/>
                <a:sym typeface="Times New Roman"/>
              </a:rPr>
              <a:t>positive and indicates</a:t>
            </a:r>
            <a:r>
              <a:rPr lang="en-US" sz="2000">
                <a:solidFill>
                  <a:srgbClr val="4C4C4C"/>
                </a:solidFill>
                <a:latin typeface="Times New Roman"/>
                <a:ea typeface="Times New Roman"/>
                <a:cs typeface="Times New Roman"/>
                <a:sym typeface="Times New Roman"/>
              </a:rPr>
              <a:t> </a:t>
            </a:r>
            <a:r>
              <a:rPr lang="en-US" sz="2000" b="0" i="0">
                <a:solidFill>
                  <a:srgbClr val="4C4C4C"/>
                </a:solidFill>
                <a:latin typeface="Times New Roman"/>
                <a:ea typeface="Times New Roman"/>
                <a:cs typeface="Times New Roman"/>
                <a:sym typeface="Times New Roman"/>
              </a:rPr>
              <a:t> tendency toward clustering.</a:t>
            </a:r>
            <a:endParaRPr sz="2000">
              <a:latin typeface="Times New Roman"/>
              <a:ea typeface="Times New Roman"/>
              <a:cs typeface="Times New Roman"/>
              <a:sym typeface="Times New Roman"/>
            </a:endParaRPr>
          </a:p>
          <a:p>
            <a:pPr marL="0" lvl="0" indent="0" algn="just" rtl="0">
              <a:lnSpc>
                <a:spcPct val="90000"/>
              </a:lnSpc>
              <a:spcBef>
                <a:spcPts val="1000"/>
              </a:spcBef>
              <a:spcAft>
                <a:spcPts val="0"/>
              </a:spcAft>
              <a:buClr>
                <a:schemeClr val="dk1"/>
              </a:buClr>
              <a:buSzPts val="2000"/>
              <a:buNone/>
            </a:pPr>
            <a:endParaRPr sz="2000">
              <a:solidFill>
                <a:srgbClr val="4C4C4C"/>
              </a:solidFill>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rgbClr val="4C4C4C"/>
              </a:buClr>
              <a:buSzPts val="2000"/>
              <a:buFont typeface="Noto Sans Symbols"/>
              <a:buChar char="⮚"/>
            </a:pPr>
            <a:r>
              <a:rPr lang="en-US" sz="2000" b="0" i="0">
                <a:solidFill>
                  <a:srgbClr val="4C4C4C"/>
                </a:solidFill>
                <a:latin typeface="Times New Roman"/>
                <a:ea typeface="Times New Roman"/>
                <a:cs typeface="Times New Roman"/>
                <a:sym typeface="Times New Roman"/>
              </a:rPr>
              <a:t>The z-scores and p-values are measures of statistical</a:t>
            </a:r>
            <a:r>
              <a:rPr lang="en-US" sz="2000">
                <a:solidFill>
                  <a:srgbClr val="4C4C4C"/>
                </a:solidFill>
                <a:latin typeface="Times New Roman"/>
                <a:ea typeface="Times New Roman"/>
                <a:cs typeface="Times New Roman"/>
                <a:sym typeface="Times New Roman"/>
              </a:rPr>
              <a:t> </a:t>
            </a:r>
            <a:r>
              <a:rPr lang="en-US" sz="2000" b="0" i="0">
                <a:solidFill>
                  <a:srgbClr val="4C4C4C"/>
                </a:solidFill>
                <a:latin typeface="Times New Roman"/>
                <a:ea typeface="Times New Roman"/>
                <a:cs typeface="Times New Roman"/>
                <a:sym typeface="Times New Roman"/>
              </a:rPr>
              <a:t>significance which  indicate whether the apparent similarity</a:t>
            </a:r>
            <a:r>
              <a:rPr lang="en-US" sz="2000">
                <a:solidFill>
                  <a:srgbClr val="4C4C4C"/>
                </a:solidFill>
                <a:latin typeface="Times New Roman"/>
                <a:ea typeface="Times New Roman"/>
                <a:cs typeface="Times New Roman"/>
                <a:sym typeface="Times New Roman"/>
              </a:rPr>
              <a:t> </a:t>
            </a:r>
            <a:r>
              <a:rPr lang="en-US" sz="2000" b="0" i="0">
                <a:solidFill>
                  <a:srgbClr val="4C4C4C"/>
                </a:solidFill>
                <a:latin typeface="Times New Roman"/>
                <a:ea typeface="Times New Roman"/>
                <a:cs typeface="Times New Roman"/>
                <a:sym typeface="Times New Roman"/>
              </a:rPr>
              <a:t>(a spatial clustering of either high or low values) or</a:t>
            </a:r>
            <a:r>
              <a:rPr lang="en-US" sz="2000">
                <a:solidFill>
                  <a:srgbClr val="4C4C4C"/>
                </a:solidFill>
                <a:latin typeface="Times New Roman"/>
                <a:ea typeface="Times New Roman"/>
                <a:cs typeface="Times New Roman"/>
                <a:sym typeface="Times New Roman"/>
              </a:rPr>
              <a:t> </a:t>
            </a:r>
            <a:r>
              <a:rPr lang="en-US" sz="2000" b="0" i="0">
                <a:solidFill>
                  <a:srgbClr val="4C4C4C"/>
                </a:solidFill>
                <a:latin typeface="Times New Roman"/>
                <a:ea typeface="Times New Roman"/>
                <a:cs typeface="Times New Roman"/>
                <a:sym typeface="Times New Roman"/>
              </a:rPr>
              <a:t>dissimilarity (a spatial outlier) is more pronounced.</a:t>
            </a:r>
            <a:endParaRPr/>
          </a:p>
          <a:p>
            <a:pPr marL="0" lvl="0" indent="0" algn="just" rtl="0">
              <a:lnSpc>
                <a:spcPct val="90000"/>
              </a:lnSpc>
              <a:spcBef>
                <a:spcPts val="1000"/>
              </a:spcBef>
              <a:spcAft>
                <a:spcPts val="0"/>
              </a:spcAft>
              <a:buClr>
                <a:schemeClr val="dk1"/>
              </a:buClr>
              <a:buSzPts val="2000"/>
              <a:buNone/>
            </a:pPr>
            <a:endParaRPr sz="2000">
              <a:solidFill>
                <a:srgbClr val="4C4C4C"/>
              </a:solidFill>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rgbClr val="4C4C4C"/>
              </a:buClr>
              <a:buSzPts val="2000"/>
              <a:buFont typeface="Noto Sans Symbols"/>
              <a:buChar char="⮚"/>
            </a:pPr>
            <a:r>
              <a:rPr lang="en-US" sz="2000">
                <a:solidFill>
                  <a:srgbClr val="4C4C4C"/>
                </a:solidFill>
                <a:latin typeface="Times New Roman"/>
                <a:ea typeface="Times New Roman"/>
                <a:cs typeface="Times New Roman"/>
                <a:sym typeface="Times New Roman"/>
              </a:rPr>
              <a:t>We got both z and p value as positive which </a:t>
            </a:r>
            <a:r>
              <a:rPr lang="en-US" sz="2000" b="0" i="0">
                <a:solidFill>
                  <a:srgbClr val="4C4C4C"/>
                </a:solidFill>
                <a:latin typeface="Times New Roman"/>
                <a:ea typeface="Times New Roman"/>
                <a:cs typeface="Times New Roman"/>
                <a:sym typeface="Times New Roman"/>
              </a:rPr>
              <a:t>indicates that the surrounding features have similar values.</a:t>
            </a:r>
            <a:r>
              <a:rPr lang="en-US" sz="2000">
                <a:solidFill>
                  <a:srgbClr val="4C4C4C"/>
                </a:solidFill>
                <a:latin typeface="Times New Roman"/>
                <a:ea typeface="Times New Roman"/>
                <a:cs typeface="Times New Roman"/>
                <a:sym typeface="Times New Roman"/>
              </a:rPr>
              <a:t> </a:t>
            </a:r>
            <a:r>
              <a:rPr lang="en-US" sz="2000" baseline="30000">
                <a:solidFill>
                  <a:srgbClr val="4C4C4C"/>
                </a:solidFill>
                <a:latin typeface="Times New Roman"/>
                <a:ea typeface="Times New Roman"/>
                <a:cs typeface="Times New Roman"/>
                <a:sym typeface="Times New Roman"/>
              </a:rPr>
              <a:t>[6]</a:t>
            </a:r>
            <a:endParaRPr/>
          </a:p>
          <a:p>
            <a:pPr marL="0" lvl="0" indent="0" algn="just" rtl="0">
              <a:lnSpc>
                <a:spcPct val="90000"/>
              </a:lnSpc>
              <a:spcBef>
                <a:spcPts val="1000"/>
              </a:spcBef>
              <a:spcAft>
                <a:spcPts val="0"/>
              </a:spcAft>
              <a:buClr>
                <a:schemeClr val="dk1"/>
              </a:buClr>
              <a:buSzPts val="2800"/>
              <a:buNone/>
            </a:pPr>
            <a:endParaRPr>
              <a:latin typeface="Times New Roman"/>
              <a:ea typeface="Times New Roman"/>
              <a:cs typeface="Times New Roman"/>
              <a:sym typeface="Times New Roman"/>
            </a:endParaRPr>
          </a:p>
        </p:txBody>
      </p:sp>
      <p:sp>
        <p:nvSpPr>
          <p:cNvPr id="288" name="Google Shape;288;p22"/>
          <p:cNvSpPr txBox="1">
            <a:spLocks noGrp="1"/>
          </p:cNvSpPr>
          <p:nvPr>
            <p:ph type="body" idx="2"/>
          </p:nvPr>
        </p:nvSpPr>
        <p:spPr>
          <a:xfrm>
            <a:off x="7129849" y="1825625"/>
            <a:ext cx="4316627" cy="494858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289" name="Google Shape;289;p22"/>
          <p:cNvPicPr preferRelativeResize="0"/>
          <p:nvPr/>
        </p:nvPicPr>
        <p:blipFill rotWithShape="1">
          <a:blip r:embed="rId3">
            <a:alphaModFix/>
          </a:blip>
          <a:srcRect l="29679" t="7811" r="30785" b="27047"/>
          <a:stretch/>
        </p:blipFill>
        <p:spPr>
          <a:xfrm>
            <a:off x="7131261" y="1827871"/>
            <a:ext cx="4257549" cy="3027863"/>
          </a:xfrm>
          <a:prstGeom prst="rect">
            <a:avLst/>
          </a:prstGeom>
          <a:noFill/>
          <a:ln>
            <a:noFill/>
          </a:ln>
        </p:spPr>
      </p:pic>
      <p:pic>
        <p:nvPicPr>
          <p:cNvPr id="290" name="Google Shape;290;p22"/>
          <p:cNvPicPr preferRelativeResize="0"/>
          <p:nvPr/>
        </p:nvPicPr>
        <p:blipFill rotWithShape="1">
          <a:blip r:embed="rId4">
            <a:alphaModFix/>
          </a:blip>
          <a:srcRect l="39107" t="65142" r="39463" b="11427"/>
          <a:stretch/>
        </p:blipFill>
        <p:spPr>
          <a:xfrm>
            <a:off x="7135997" y="5030712"/>
            <a:ext cx="4249840" cy="175089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94"/>
        <p:cNvGrpSpPr/>
        <p:nvPr/>
      </p:nvGrpSpPr>
      <p:grpSpPr>
        <a:xfrm>
          <a:off x="0" y="0"/>
          <a:ext cx="0" cy="0"/>
          <a:chOff x="0" y="0"/>
          <a:chExt cx="0" cy="0"/>
        </a:xfrm>
      </p:grpSpPr>
      <p:sp>
        <p:nvSpPr>
          <p:cNvPr id="295" name="Google Shape;295;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4400"/>
              <a:buFont typeface="Times New Roman"/>
              <a:buNone/>
            </a:pPr>
            <a:r>
              <a:rPr lang="en-US">
                <a:solidFill>
                  <a:schemeClr val="accent2"/>
                </a:solidFill>
                <a:latin typeface="Times New Roman"/>
                <a:ea typeface="Times New Roman"/>
                <a:cs typeface="Times New Roman"/>
                <a:sym typeface="Times New Roman"/>
              </a:rPr>
              <a:t>HOTS</a:t>
            </a:r>
            <a:r>
              <a:rPr lang="en-US">
                <a:latin typeface="Times New Roman"/>
                <a:ea typeface="Times New Roman"/>
                <a:cs typeface="Times New Roman"/>
                <a:sym typeface="Times New Roman"/>
              </a:rPr>
              <a:t>POT ANALYSIS</a:t>
            </a:r>
            <a:r>
              <a:rPr lang="en-US"/>
              <a:t> </a:t>
            </a:r>
            <a:endParaRPr/>
          </a:p>
        </p:txBody>
      </p:sp>
      <p:sp>
        <p:nvSpPr>
          <p:cNvPr id="296" name="Google Shape;296;p2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000"/>
              <a:buFont typeface="Noto Sans Symbols"/>
              <a:buChar char="⮚"/>
            </a:pPr>
            <a:r>
              <a:rPr lang="en-US" sz="2000">
                <a:latin typeface="Times New Roman"/>
                <a:ea typeface="Times New Roman"/>
                <a:cs typeface="Times New Roman"/>
                <a:sym typeface="Times New Roman"/>
              </a:rPr>
              <a:t>First clustering is determined using Morgan’s Index.</a:t>
            </a:r>
            <a:endParaRPr/>
          </a:p>
          <a:p>
            <a:pPr marL="0" lvl="0" indent="0" algn="just" rtl="0">
              <a:lnSpc>
                <a:spcPct val="90000"/>
              </a:lnSpc>
              <a:spcBef>
                <a:spcPts val="1000"/>
              </a:spcBef>
              <a:spcAft>
                <a:spcPts val="0"/>
              </a:spcAft>
              <a:buClr>
                <a:schemeClr val="dk1"/>
              </a:buClr>
              <a:buSzPts val="2000"/>
              <a:buNone/>
            </a:pPr>
            <a:endParaRPr sz="2000">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chemeClr val="dk1"/>
              </a:buClr>
              <a:buSzPts val="2000"/>
              <a:buFont typeface="Noto Sans Symbols"/>
              <a:buChar char="⮚"/>
            </a:pPr>
            <a:r>
              <a:rPr lang="en-US" sz="2000">
                <a:latin typeface="Times New Roman"/>
                <a:ea typeface="Times New Roman"/>
                <a:cs typeface="Times New Roman"/>
                <a:sym typeface="Times New Roman"/>
              </a:rPr>
              <a:t>Then on the basis of that hotspot analysis is performed.</a:t>
            </a:r>
            <a:endParaRPr/>
          </a:p>
          <a:p>
            <a:pPr marL="0" lvl="0" indent="0" algn="just" rtl="0">
              <a:lnSpc>
                <a:spcPct val="90000"/>
              </a:lnSpc>
              <a:spcBef>
                <a:spcPts val="1000"/>
              </a:spcBef>
              <a:spcAft>
                <a:spcPts val="0"/>
              </a:spcAft>
              <a:buClr>
                <a:schemeClr val="dk1"/>
              </a:buClr>
              <a:buSzPts val="2000"/>
              <a:buNone/>
            </a:pPr>
            <a:endParaRPr sz="2000">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chemeClr val="dk1"/>
              </a:buClr>
              <a:buSzPts val="2000"/>
              <a:buFont typeface="Noto Sans Symbols"/>
              <a:buChar char="⮚"/>
            </a:pPr>
            <a:r>
              <a:rPr lang="en-US" sz="2000" b="0" i="0">
                <a:latin typeface="Times New Roman"/>
                <a:ea typeface="Times New Roman"/>
                <a:cs typeface="Times New Roman"/>
                <a:sym typeface="Times New Roman"/>
              </a:rPr>
              <a:t>Hot spots are areas that show statistically higher tendencies to cluster spatially.</a:t>
            </a:r>
            <a:r>
              <a:rPr lang="en-US" sz="2000">
                <a:latin typeface="Times New Roman"/>
                <a:ea typeface="Times New Roman"/>
                <a:cs typeface="Times New Roman"/>
                <a:sym typeface="Times New Roman"/>
              </a:rPr>
              <a:t> </a:t>
            </a:r>
            <a:endParaRPr/>
          </a:p>
          <a:p>
            <a:pPr marL="0" lvl="0" indent="0" algn="just" rtl="0">
              <a:lnSpc>
                <a:spcPct val="90000"/>
              </a:lnSpc>
              <a:spcBef>
                <a:spcPts val="1000"/>
              </a:spcBef>
              <a:spcAft>
                <a:spcPts val="0"/>
              </a:spcAft>
              <a:buClr>
                <a:schemeClr val="dk1"/>
              </a:buClr>
              <a:buSzPts val="2000"/>
              <a:buNone/>
            </a:pPr>
            <a:endParaRPr sz="2000">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chemeClr val="dk1"/>
              </a:buClr>
              <a:buSzPts val="2000"/>
              <a:buFont typeface="Noto Sans Symbols"/>
              <a:buChar char="⮚"/>
            </a:pPr>
            <a:r>
              <a:rPr lang="en-US" sz="2000" b="0" i="0">
                <a:latin typeface="Times New Roman"/>
                <a:ea typeface="Times New Roman"/>
                <a:cs typeface="Times New Roman"/>
                <a:sym typeface="Times New Roman"/>
              </a:rPr>
              <a:t>This is determined by looking at each incident within the context of neighboring features.</a:t>
            </a:r>
            <a:r>
              <a:rPr lang="en-US" sz="2000">
                <a:latin typeface="Times New Roman"/>
                <a:ea typeface="Times New Roman"/>
                <a:cs typeface="Times New Roman"/>
                <a:sym typeface="Times New Roman"/>
              </a:rPr>
              <a:t> </a:t>
            </a:r>
            <a:r>
              <a:rPr lang="en-US" sz="2000" baseline="30000">
                <a:latin typeface="Times New Roman"/>
                <a:ea typeface="Times New Roman"/>
                <a:cs typeface="Times New Roman"/>
                <a:sym typeface="Times New Roman"/>
              </a:rPr>
              <a:t>[6]</a:t>
            </a:r>
            <a:endParaRPr/>
          </a:p>
          <a:p>
            <a:pPr marL="228600" lvl="0" indent="-101600" algn="just" rtl="0">
              <a:lnSpc>
                <a:spcPct val="90000"/>
              </a:lnSpc>
              <a:spcBef>
                <a:spcPts val="1000"/>
              </a:spcBef>
              <a:spcAft>
                <a:spcPts val="0"/>
              </a:spcAft>
              <a:buClr>
                <a:schemeClr val="dk1"/>
              </a:buClr>
              <a:buSzPts val="2000"/>
              <a:buFont typeface="Noto Sans Symbols"/>
              <a:buNone/>
            </a:pPr>
            <a:endParaRPr sz="2000">
              <a:latin typeface="Times New Roman"/>
              <a:ea typeface="Times New Roman"/>
              <a:cs typeface="Times New Roman"/>
              <a:sym typeface="Times New Roman"/>
            </a:endParaRPr>
          </a:p>
          <a:p>
            <a:pPr marL="228600" lvl="0" indent="-101600" algn="just" rtl="0">
              <a:lnSpc>
                <a:spcPct val="90000"/>
              </a:lnSpc>
              <a:spcBef>
                <a:spcPts val="1000"/>
              </a:spcBef>
              <a:spcAft>
                <a:spcPts val="0"/>
              </a:spcAft>
              <a:buClr>
                <a:schemeClr val="dk1"/>
              </a:buClr>
              <a:buSzPts val="2000"/>
              <a:buFont typeface="Noto Sans Symbols"/>
              <a:buNone/>
            </a:pPr>
            <a:endParaRPr sz="2000">
              <a:latin typeface="Times New Roman"/>
              <a:ea typeface="Times New Roman"/>
              <a:cs typeface="Times New Roman"/>
              <a:sym typeface="Times New Roman"/>
            </a:endParaRPr>
          </a:p>
          <a:p>
            <a:pPr marL="228600" lvl="0" indent="-101600" algn="just" rtl="0">
              <a:lnSpc>
                <a:spcPct val="90000"/>
              </a:lnSpc>
              <a:spcBef>
                <a:spcPts val="1000"/>
              </a:spcBef>
              <a:spcAft>
                <a:spcPts val="0"/>
              </a:spcAft>
              <a:buClr>
                <a:schemeClr val="dk1"/>
              </a:buClr>
              <a:buSzPts val="2000"/>
              <a:buFont typeface="Noto Sans Symbols"/>
              <a:buNone/>
            </a:pPr>
            <a:endParaRPr sz="2000">
              <a:latin typeface="Times New Roman"/>
              <a:ea typeface="Times New Roman"/>
              <a:cs typeface="Times New Roman"/>
              <a:sym typeface="Times New Roman"/>
            </a:endParaRPr>
          </a:p>
          <a:p>
            <a:pPr marL="228600" lvl="0" indent="-101600" algn="just" rtl="0">
              <a:lnSpc>
                <a:spcPct val="90000"/>
              </a:lnSpc>
              <a:spcBef>
                <a:spcPts val="1000"/>
              </a:spcBef>
              <a:spcAft>
                <a:spcPts val="0"/>
              </a:spcAft>
              <a:buClr>
                <a:schemeClr val="dk1"/>
              </a:buClr>
              <a:buSzPts val="2000"/>
              <a:buFont typeface="Noto Sans Symbols"/>
              <a:buNone/>
            </a:pPr>
            <a:endParaRPr sz="2000">
              <a:latin typeface="Times New Roman"/>
              <a:ea typeface="Times New Roman"/>
              <a:cs typeface="Times New Roman"/>
              <a:sym typeface="Times New Roman"/>
            </a:endParaRPr>
          </a:p>
          <a:p>
            <a:pPr marL="228600" lvl="0" indent="-101600" algn="just" rtl="0">
              <a:lnSpc>
                <a:spcPct val="90000"/>
              </a:lnSpc>
              <a:spcBef>
                <a:spcPts val="1000"/>
              </a:spcBef>
              <a:spcAft>
                <a:spcPts val="0"/>
              </a:spcAft>
              <a:buClr>
                <a:schemeClr val="dk1"/>
              </a:buClr>
              <a:buSzPts val="2000"/>
              <a:buFont typeface="Noto Sans Symbols"/>
              <a:buNone/>
            </a:pPr>
            <a:endParaRPr sz="2000">
              <a:latin typeface="Times New Roman"/>
              <a:ea typeface="Times New Roman"/>
              <a:cs typeface="Times New Roman"/>
              <a:sym typeface="Times New Roman"/>
            </a:endParaRPr>
          </a:p>
        </p:txBody>
      </p:sp>
      <p:sp>
        <p:nvSpPr>
          <p:cNvPr id="297" name="Google Shape;297;p23"/>
          <p:cNvSpPr txBox="1">
            <a:spLocks noGrp="1"/>
          </p:cNvSpPr>
          <p:nvPr>
            <p:ph type="body" idx="2"/>
          </p:nvPr>
        </p:nvSpPr>
        <p:spPr>
          <a:xfrm>
            <a:off x="6172200" y="1825625"/>
            <a:ext cx="5603789"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298" name="Google Shape;298;p23"/>
          <p:cNvPicPr preferRelativeResize="0"/>
          <p:nvPr/>
        </p:nvPicPr>
        <p:blipFill rotWithShape="1">
          <a:blip r:embed="rId3">
            <a:alphaModFix/>
          </a:blip>
          <a:srcRect l="18213" t="18476" r="24572" b="18475"/>
          <a:stretch/>
        </p:blipFill>
        <p:spPr>
          <a:xfrm>
            <a:off x="6166610" y="1822622"/>
            <a:ext cx="5616439" cy="428913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02"/>
        <p:cNvGrpSpPr/>
        <p:nvPr/>
      </p:nvGrpSpPr>
      <p:grpSpPr>
        <a:xfrm>
          <a:off x="0" y="0"/>
          <a:ext cx="0" cy="0"/>
          <a:chOff x="0" y="0"/>
          <a:chExt cx="0" cy="0"/>
        </a:xfrm>
      </p:grpSpPr>
      <p:sp>
        <p:nvSpPr>
          <p:cNvPr id="303" name="Google Shape;303;p24"/>
          <p:cNvSpPr txBox="1">
            <a:spLocks noGrp="1"/>
          </p:cNvSpPr>
          <p:nvPr>
            <p:ph type="title"/>
          </p:nvPr>
        </p:nvSpPr>
        <p:spPr>
          <a:xfrm>
            <a:off x="26877" y="254001"/>
            <a:ext cx="11695660" cy="555121"/>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State Wise Analysis</a:t>
            </a:r>
            <a:endParaRPr sz="3200">
              <a:latin typeface="Times New Roman"/>
              <a:ea typeface="Times New Roman"/>
              <a:cs typeface="Times New Roman"/>
              <a:sym typeface="Times New Roman"/>
            </a:endParaRPr>
          </a:p>
        </p:txBody>
      </p:sp>
      <p:pic>
        <p:nvPicPr>
          <p:cNvPr id="304" name="Google Shape;304;p24"/>
          <p:cNvPicPr preferRelativeResize="0">
            <a:picLocks noGrp="1"/>
          </p:cNvPicPr>
          <p:nvPr>
            <p:ph type="body" idx="2"/>
          </p:nvPr>
        </p:nvPicPr>
        <p:blipFill rotWithShape="1">
          <a:blip r:embed="rId3">
            <a:alphaModFix/>
          </a:blip>
          <a:srcRect/>
          <a:stretch/>
        </p:blipFill>
        <p:spPr>
          <a:xfrm>
            <a:off x="8449469" y="1098191"/>
            <a:ext cx="3742531" cy="5505807"/>
          </a:xfrm>
          <a:prstGeom prst="rect">
            <a:avLst/>
          </a:prstGeom>
          <a:noFill/>
          <a:ln>
            <a:noFill/>
          </a:ln>
        </p:spPr>
      </p:pic>
      <p:pic>
        <p:nvPicPr>
          <p:cNvPr id="305" name="Google Shape;305;p24"/>
          <p:cNvPicPr preferRelativeResize="0">
            <a:picLocks noGrp="1"/>
          </p:cNvPicPr>
          <p:nvPr>
            <p:ph type="body" idx="4"/>
          </p:nvPr>
        </p:nvPicPr>
        <p:blipFill rotWithShape="1">
          <a:blip r:embed="rId4">
            <a:alphaModFix/>
          </a:blip>
          <a:srcRect/>
          <a:stretch/>
        </p:blipFill>
        <p:spPr>
          <a:xfrm>
            <a:off x="0" y="1098193"/>
            <a:ext cx="4248783" cy="5505806"/>
          </a:xfrm>
          <a:prstGeom prst="rect">
            <a:avLst/>
          </a:prstGeom>
          <a:noFill/>
          <a:ln>
            <a:noFill/>
          </a:ln>
        </p:spPr>
      </p:pic>
      <p:pic>
        <p:nvPicPr>
          <p:cNvPr id="306" name="Google Shape;306;p24"/>
          <p:cNvPicPr preferRelativeResize="0"/>
          <p:nvPr/>
        </p:nvPicPr>
        <p:blipFill rotWithShape="1">
          <a:blip r:embed="rId5">
            <a:alphaModFix/>
          </a:blip>
          <a:srcRect/>
          <a:stretch/>
        </p:blipFill>
        <p:spPr>
          <a:xfrm>
            <a:off x="4248783" y="1098193"/>
            <a:ext cx="4248783" cy="550580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10"/>
        <p:cNvGrpSpPr/>
        <p:nvPr/>
      </p:nvGrpSpPr>
      <p:grpSpPr>
        <a:xfrm>
          <a:off x="0" y="0"/>
          <a:ext cx="0" cy="0"/>
          <a:chOff x="0" y="0"/>
          <a:chExt cx="0" cy="0"/>
        </a:xfrm>
      </p:grpSpPr>
      <p:sp>
        <p:nvSpPr>
          <p:cNvPr id="311" name="Google Shape;311;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Cases In Worst Affected States</a:t>
            </a:r>
            <a:endParaRPr/>
          </a:p>
        </p:txBody>
      </p:sp>
      <p:pic>
        <p:nvPicPr>
          <p:cNvPr id="312" name="Google Shape;312;p25"/>
          <p:cNvPicPr preferRelativeResize="0">
            <a:picLocks noGrp="1"/>
          </p:cNvPicPr>
          <p:nvPr>
            <p:ph type="body" idx="1"/>
          </p:nvPr>
        </p:nvPicPr>
        <p:blipFill rotWithShape="1">
          <a:blip r:embed="rId3">
            <a:alphaModFix/>
          </a:blip>
          <a:srcRect/>
          <a:stretch/>
        </p:blipFill>
        <p:spPr>
          <a:xfrm>
            <a:off x="2022319" y="1825625"/>
            <a:ext cx="8147362" cy="435133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082675"/>
          </a:xfrm>
        </p:spPr>
        <p:txBody>
          <a:bodyPr>
            <a:normAutofit fontScale="90000"/>
          </a:bodyPr>
          <a:lstStyle/>
          <a:p>
            <a:r>
              <a:rPr lang="en-US" dirty="0" smtClean="0">
                <a:latin typeface="Times" pitchFamily="18" charset="0"/>
              </a:rPr>
              <a:t>Types of time series analysis</a:t>
            </a:r>
            <a:r>
              <a:rPr lang="en-US" dirty="0" smtClean="0"/>
              <a:t/>
            </a:r>
            <a:br>
              <a:rPr lang="en-US" dirty="0" smtClean="0"/>
            </a:br>
            <a:endParaRPr lang="en-US" dirty="0"/>
          </a:p>
        </p:txBody>
      </p:sp>
      <p:sp>
        <p:nvSpPr>
          <p:cNvPr id="3" name="Text Placeholder 2"/>
          <p:cNvSpPr>
            <a:spLocks noGrp="1"/>
          </p:cNvSpPr>
          <p:nvPr>
            <p:ph type="body" idx="1"/>
          </p:nvPr>
        </p:nvSpPr>
        <p:spPr>
          <a:xfrm>
            <a:off x="457200" y="1143000"/>
            <a:ext cx="5562600" cy="5486400"/>
          </a:xfrm>
        </p:spPr>
        <p:txBody>
          <a:bodyPr>
            <a:normAutofit fontScale="70000" lnSpcReduction="20000"/>
          </a:bodyPr>
          <a:lstStyle/>
          <a:p>
            <a:pPr algn="just">
              <a:lnSpc>
                <a:spcPct val="110000"/>
              </a:lnSpc>
              <a:buNone/>
            </a:pPr>
            <a:r>
              <a:rPr lang="en-US" sz="4500" b="1" dirty="0" smtClean="0">
                <a:solidFill>
                  <a:srgbClr val="00B0F0"/>
                </a:solidFill>
                <a:latin typeface="Arabic Typesetting" pitchFamily="66" charset="-78"/>
                <a:cs typeface="Arabic Typesetting" pitchFamily="66" charset="-78"/>
              </a:rPr>
              <a:t>Even within time series analysis, there are different types and models of analysis that will achieve different results.</a:t>
            </a:r>
          </a:p>
          <a:p>
            <a:pPr algn="just">
              <a:lnSpc>
                <a:spcPct val="110000"/>
              </a:lnSpc>
              <a:buNone/>
            </a:pPr>
            <a:r>
              <a:rPr lang="en-US" sz="4500" b="1" dirty="0" smtClean="0">
                <a:solidFill>
                  <a:srgbClr val="FF0000"/>
                </a:solidFill>
                <a:latin typeface="Arabic Typesetting" pitchFamily="66" charset="-78"/>
                <a:cs typeface="Arabic Typesetting" pitchFamily="66" charset="-78"/>
              </a:rPr>
              <a:t>Classification: </a:t>
            </a:r>
            <a:r>
              <a:rPr lang="en-US" sz="4500" b="1" dirty="0" smtClean="0">
                <a:latin typeface="Arabic Typesetting" pitchFamily="66" charset="-78"/>
                <a:cs typeface="Arabic Typesetting" pitchFamily="66" charset="-78"/>
              </a:rPr>
              <a:t>Identifies and assigns categories to the data.</a:t>
            </a:r>
          </a:p>
          <a:p>
            <a:pPr algn="just">
              <a:lnSpc>
                <a:spcPct val="110000"/>
              </a:lnSpc>
              <a:buNone/>
            </a:pPr>
            <a:r>
              <a:rPr lang="en-US" sz="4500" b="1" dirty="0" smtClean="0">
                <a:solidFill>
                  <a:srgbClr val="FF0000"/>
                </a:solidFill>
                <a:latin typeface="Arabic Typesetting" pitchFamily="66" charset="-78"/>
                <a:cs typeface="Arabic Typesetting" pitchFamily="66" charset="-78"/>
              </a:rPr>
              <a:t>Curve fitting:</a:t>
            </a:r>
            <a:r>
              <a:rPr lang="en-US" sz="4500" b="1" dirty="0" smtClean="0">
                <a:latin typeface="Arabic Typesetting" pitchFamily="66" charset="-78"/>
                <a:cs typeface="Arabic Typesetting" pitchFamily="66" charset="-78"/>
              </a:rPr>
              <a:t> Plots the data along a curve to study the relationships of variables within the data.</a:t>
            </a:r>
          </a:p>
          <a:p>
            <a:pPr algn="just">
              <a:lnSpc>
                <a:spcPct val="110000"/>
              </a:lnSpc>
              <a:buNone/>
            </a:pPr>
            <a:r>
              <a:rPr lang="en-US" sz="4500" b="1" dirty="0" smtClean="0">
                <a:solidFill>
                  <a:srgbClr val="FF0000"/>
                </a:solidFill>
                <a:latin typeface="Arabic Typesetting" pitchFamily="66" charset="-78"/>
                <a:cs typeface="Arabic Typesetting" pitchFamily="66" charset="-78"/>
              </a:rPr>
              <a:t>Descriptive analysis: </a:t>
            </a:r>
            <a:r>
              <a:rPr lang="en-US" sz="4500" b="1" dirty="0" smtClean="0">
                <a:latin typeface="Arabic Typesetting" pitchFamily="66" charset="-78"/>
                <a:cs typeface="Arabic Typesetting" pitchFamily="66" charset="-78"/>
              </a:rPr>
              <a:t>Identifies patterns in time series data, like trends, cycles, or seasonal variation.</a:t>
            </a:r>
          </a:p>
          <a:p>
            <a:endParaRPr lang="en-US" dirty="0"/>
          </a:p>
        </p:txBody>
      </p:sp>
      <p:sp>
        <p:nvSpPr>
          <p:cNvPr id="4" name="Text Placeholder 3"/>
          <p:cNvSpPr>
            <a:spLocks noGrp="1"/>
          </p:cNvSpPr>
          <p:nvPr>
            <p:ph type="body" idx="2"/>
          </p:nvPr>
        </p:nvSpPr>
        <p:spPr>
          <a:xfrm>
            <a:off x="6172200" y="914400"/>
            <a:ext cx="5486400" cy="5715000"/>
          </a:xfrm>
        </p:spPr>
        <p:txBody>
          <a:bodyPr>
            <a:normAutofit fontScale="92500" lnSpcReduction="20000"/>
          </a:bodyPr>
          <a:lstStyle/>
          <a:p>
            <a:pPr algn="just">
              <a:lnSpc>
                <a:spcPct val="110000"/>
              </a:lnSpc>
              <a:buNone/>
            </a:pPr>
            <a:r>
              <a:rPr lang="en-US" b="1" dirty="0" smtClean="0">
                <a:solidFill>
                  <a:srgbClr val="FF0000"/>
                </a:solidFill>
                <a:latin typeface="Arabic Typesetting" pitchFamily="66" charset="-78"/>
                <a:cs typeface="Arabic Typesetting" pitchFamily="66" charset="-78"/>
              </a:rPr>
              <a:t>Explanative analysis:</a:t>
            </a:r>
            <a:r>
              <a:rPr lang="en-US" b="1" dirty="0" smtClean="0">
                <a:latin typeface="Arabic Typesetting" pitchFamily="66" charset="-78"/>
                <a:cs typeface="Arabic Typesetting" pitchFamily="66" charset="-78"/>
              </a:rPr>
              <a:t> Attempts to understand the data and the relationships within it, as well as cause and effect.</a:t>
            </a:r>
          </a:p>
          <a:p>
            <a:pPr algn="just">
              <a:lnSpc>
                <a:spcPct val="110000"/>
              </a:lnSpc>
              <a:buNone/>
            </a:pPr>
            <a:r>
              <a:rPr lang="en-US" b="1" dirty="0" smtClean="0">
                <a:solidFill>
                  <a:srgbClr val="FF0000"/>
                </a:solidFill>
                <a:latin typeface="Arabic Typesetting" pitchFamily="66" charset="-78"/>
                <a:cs typeface="Arabic Typesetting" pitchFamily="66" charset="-78"/>
              </a:rPr>
              <a:t>Exploratory analysis: </a:t>
            </a:r>
            <a:r>
              <a:rPr lang="en-US" b="1" dirty="0" smtClean="0">
                <a:latin typeface="Arabic Typesetting" pitchFamily="66" charset="-78"/>
                <a:cs typeface="Arabic Typesetting" pitchFamily="66" charset="-78"/>
              </a:rPr>
              <a:t>Highlights the main characteristics of the time series data, usually in a visual format.</a:t>
            </a:r>
          </a:p>
          <a:p>
            <a:pPr algn="just">
              <a:lnSpc>
                <a:spcPct val="110000"/>
              </a:lnSpc>
              <a:buNone/>
            </a:pPr>
            <a:r>
              <a:rPr lang="en-US" b="1" dirty="0" smtClean="0">
                <a:solidFill>
                  <a:srgbClr val="FF0000"/>
                </a:solidFill>
                <a:latin typeface="Arabic Typesetting" pitchFamily="66" charset="-78"/>
                <a:cs typeface="Arabic Typesetting" pitchFamily="66" charset="-78"/>
              </a:rPr>
              <a:t>Forecasting: </a:t>
            </a:r>
            <a:r>
              <a:rPr lang="en-US" b="1" dirty="0" smtClean="0">
                <a:latin typeface="Arabic Typesetting" pitchFamily="66" charset="-78"/>
                <a:cs typeface="Arabic Typesetting" pitchFamily="66" charset="-78"/>
              </a:rPr>
              <a:t>Predicts future data. This type is based on historical trends. It uses the historical data as a model for future data, predicting scenarios that could happen along future plot points.</a:t>
            </a:r>
          </a:p>
          <a:p>
            <a:pPr algn="just">
              <a:lnSpc>
                <a:spcPct val="110000"/>
              </a:lnSpc>
              <a:buNone/>
            </a:pPr>
            <a:r>
              <a:rPr lang="en-US" b="1" dirty="0" smtClean="0">
                <a:solidFill>
                  <a:srgbClr val="FF0000"/>
                </a:solidFill>
                <a:latin typeface="Arabic Typesetting" pitchFamily="66" charset="-78"/>
                <a:cs typeface="Arabic Typesetting" pitchFamily="66" charset="-78"/>
              </a:rPr>
              <a:t>Intervention analysis: </a:t>
            </a:r>
            <a:r>
              <a:rPr lang="en-US" b="1" dirty="0" smtClean="0">
                <a:latin typeface="Arabic Typesetting" pitchFamily="66" charset="-78"/>
                <a:cs typeface="Arabic Typesetting" pitchFamily="66" charset="-78"/>
              </a:rPr>
              <a:t>Studies how an event can change the data.</a:t>
            </a:r>
          </a:p>
          <a:p>
            <a:pPr algn="just">
              <a:lnSpc>
                <a:spcPct val="110000"/>
              </a:lnSpc>
              <a:buNone/>
            </a:pPr>
            <a:r>
              <a:rPr lang="en-US" b="1" dirty="0" smtClean="0">
                <a:solidFill>
                  <a:srgbClr val="FF0000"/>
                </a:solidFill>
                <a:latin typeface="Arabic Typesetting" pitchFamily="66" charset="-78"/>
                <a:cs typeface="Arabic Typesetting" pitchFamily="66" charset="-78"/>
              </a:rPr>
              <a:t>Segmentation: </a:t>
            </a:r>
            <a:r>
              <a:rPr lang="en-US" b="1" dirty="0" smtClean="0">
                <a:latin typeface="Arabic Typesetting" pitchFamily="66" charset="-78"/>
                <a:cs typeface="Arabic Typesetting" pitchFamily="66" charset="-78"/>
              </a:rPr>
              <a:t>Splits the data into segments to show the underlying properties of the source information.</a:t>
            </a:r>
          </a:p>
          <a:p>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16"/>
        <p:cNvGrpSpPr/>
        <p:nvPr/>
      </p:nvGrpSpPr>
      <p:grpSpPr>
        <a:xfrm>
          <a:off x="0" y="0"/>
          <a:ext cx="0" cy="0"/>
          <a:chOff x="0" y="0"/>
          <a:chExt cx="0" cy="0"/>
        </a:xfrm>
      </p:grpSpPr>
      <p:sp>
        <p:nvSpPr>
          <p:cNvPr id="317" name="Google Shape;317;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Proposed Model For COVID-19 Prediction</a:t>
            </a:r>
            <a:endParaRPr sz="3200">
              <a:latin typeface="Times New Roman"/>
              <a:ea typeface="Times New Roman"/>
              <a:cs typeface="Times New Roman"/>
              <a:sym typeface="Times New Roman"/>
            </a:endParaRPr>
          </a:p>
        </p:txBody>
      </p:sp>
      <p:sp>
        <p:nvSpPr>
          <p:cNvPr id="318" name="Google Shape;318;p2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400"/>
              <a:buFont typeface="Noto Sans Symbols"/>
              <a:buChar char="⮚"/>
            </a:pPr>
            <a:r>
              <a:rPr lang="en-US" sz="2400">
                <a:latin typeface="Times New Roman"/>
                <a:ea typeface="Times New Roman"/>
                <a:cs typeface="Times New Roman"/>
                <a:sym typeface="Times New Roman"/>
              </a:rPr>
              <a:t>COVID-19 prediction is a time series forecasting which </a:t>
            </a:r>
            <a:r>
              <a:rPr lang="en-US" sz="2400" b="0" i="0">
                <a:latin typeface="Times New Roman"/>
                <a:ea typeface="Times New Roman"/>
                <a:cs typeface="Times New Roman"/>
                <a:sym typeface="Times New Roman"/>
              </a:rPr>
              <a:t>is the process of using a statistical model to predict future values of a time series based on past results</a:t>
            </a:r>
            <a:r>
              <a:rPr lang="en-US" sz="2400" baseline="30000">
                <a:latin typeface="Times New Roman"/>
                <a:ea typeface="Times New Roman"/>
                <a:cs typeface="Times New Roman"/>
                <a:sym typeface="Times New Roman"/>
              </a:rPr>
              <a:t>[13]</a:t>
            </a:r>
            <a:r>
              <a:rPr lang="en-US" sz="2400">
                <a:latin typeface="Times New Roman"/>
                <a:ea typeface="Times New Roman"/>
                <a:cs typeface="Times New Roman"/>
                <a:sym typeface="Times New Roman"/>
              </a:rPr>
              <a:t>.</a:t>
            </a:r>
            <a:endParaRPr/>
          </a:p>
          <a:p>
            <a:pPr marL="228600" lvl="0" indent="-228600" algn="just" rtl="0">
              <a:lnSpc>
                <a:spcPct val="90000"/>
              </a:lnSpc>
              <a:spcBef>
                <a:spcPts val="1000"/>
              </a:spcBef>
              <a:spcAft>
                <a:spcPts val="0"/>
              </a:spcAft>
              <a:buClr>
                <a:schemeClr val="dk1"/>
              </a:buClr>
              <a:buSzPts val="2400"/>
              <a:buFont typeface="Noto Sans Symbols"/>
              <a:buChar char="⮚"/>
            </a:pPr>
            <a:r>
              <a:rPr lang="en-US" sz="2400">
                <a:latin typeface="Times New Roman"/>
                <a:ea typeface="Times New Roman"/>
                <a:cs typeface="Times New Roman"/>
                <a:sym typeface="Times New Roman"/>
              </a:rPr>
              <a:t>The forecasting method has been used in this project is SARIMA.</a:t>
            </a:r>
            <a:endParaRPr/>
          </a:p>
          <a:p>
            <a:pPr marL="228600" lvl="0" indent="-228600" algn="just" rtl="0">
              <a:lnSpc>
                <a:spcPct val="90000"/>
              </a:lnSpc>
              <a:spcBef>
                <a:spcPts val="1000"/>
              </a:spcBef>
              <a:spcAft>
                <a:spcPts val="0"/>
              </a:spcAft>
              <a:buClr>
                <a:schemeClr val="dk1"/>
              </a:buClr>
              <a:buSzPts val="2400"/>
              <a:buFont typeface="Noto Sans Symbols"/>
              <a:buChar char="⮚"/>
            </a:pPr>
            <a:r>
              <a:rPr lang="en-US" sz="2400" b="0" i="0">
                <a:latin typeface="Times New Roman"/>
                <a:ea typeface="Times New Roman"/>
                <a:cs typeface="Times New Roman"/>
                <a:sym typeface="Times New Roman"/>
              </a:rPr>
              <a:t>Autoregressive Integrated Moving Average, or ARIMA, is one of the most widely used forecasting methods for univariate time series data forecasting.</a:t>
            </a:r>
            <a:endParaRPr sz="2400">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chemeClr val="dk1"/>
              </a:buClr>
              <a:buSzPts val="2400"/>
              <a:buFont typeface="Noto Sans Symbols"/>
              <a:buChar char="⮚"/>
            </a:pPr>
            <a:r>
              <a:rPr lang="en-US" sz="2400" b="0" i="0">
                <a:latin typeface="Times New Roman"/>
                <a:ea typeface="Times New Roman"/>
                <a:cs typeface="Times New Roman"/>
                <a:sym typeface="Times New Roman"/>
              </a:rPr>
              <a:t>An extension to ARIMA that supports the direct modeling of the seasonal component of the series is called SARIMA</a:t>
            </a:r>
            <a:r>
              <a:rPr lang="en-US" sz="2400" baseline="30000">
                <a:latin typeface="Times New Roman"/>
                <a:ea typeface="Times New Roman"/>
                <a:cs typeface="Times New Roman"/>
                <a:sym typeface="Times New Roman"/>
              </a:rPr>
              <a:t>[13]</a:t>
            </a:r>
            <a:r>
              <a:rPr lang="en-US" sz="2400">
                <a:latin typeface="Times New Roman"/>
                <a:ea typeface="Times New Roman"/>
                <a:cs typeface="Times New Roman"/>
                <a:sym typeface="Times New Roman"/>
              </a:rPr>
              <a:t>.</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22"/>
        <p:cNvGrpSpPr/>
        <p:nvPr/>
      </p:nvGrpSpPr>
      <p:grpSpPr>
        <a:xfrm>
          <a:off x="0" y="0"/>
          <a:ext cx="0" cy="0"/>
          <a:chOff x="0" y="0"/>
          <a:chExt cx="0" cy="0"/>
        </a:xfrm>
      </p:grpSpPr>
      <p:sp>
        <p:nvSpPr>
          <p:cNvPr id="323" name="Google Shape;323;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Time Series Components</a:t>
            </a:r>
            <a:endParaRPr/>
          </a:p>
        </p:txBody>
      </p:sp>
      <p:sp>
        <p:nvSpPr>
          <p:cNvPr id="324" name="Google Shape;324;p2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just" rtl="0">
              <a:lnSpc>
                <a:spcPct val="90000"/>
              </a:lnSpc>
              <a:spcBef>
                <a:spcPts val="0"/>
              </a:spcBef>
              <a:spcAft>
                <a:spcPts val="0"/>
              </a:spcAft>
              <a:buClr>
                <a:schemeClr val="dk1"/>
              </a:buClr>
              <a:buSzPct val="100000"/>
              <a:buChar char="•"/>
            </a:pPr>
            <a:r>
              <a:rPr lang="en-US">
                <a:latin typeface="Times New Roman"/>
                <a:ea typeface="Times New Roman"/>
                <a:cs typeface="Times New Roman"/>
                <a:sym typeface="Times New Roman"/>
              </a:rPr>
              <a:t>Trend component</a:t>
            </a:r>
            <a:endParaRPr>
              <a:latin typeface="Times New Roman"/>
              <a:ea typeface="Times New Roman"/>
              <a:cs typeface="Times New Roman"/>
              <a:sym typeface="Times New Roman"/>
            </a:endParaRPr>
          </a:p>
          <a:p>
            <a:pPr marL="0" lvl="0" indent="0" algn="just" rtl="0">
              <a:lnSpc>
                <a:spcPct val="90000"/>
              </a:lnSpc>
              <a:spcBef>
                <a:spcPts val="1000"/>
              </a:spcBef>
              <a:spcAft>
                <a:spcPts val="0"/>
              </a:spcAft>
              <a:buClr>
                <a:schemeClr val="dk1"/>
              </a:buClr>
              <a:buSzPct val="100000"/>
              <a:buNone/>
            </a:pPr>
            <a:r>
              <a:rPr lang="en-US">
                <a:latin typeface="Times New Roman"/>
                <a:ea typeface="Times New Roman"/>
                <a:cs typeface="Times New Roman"/>
                <a:sym typeface="Times New Roman"/>
              </a:rPr>
              <a:t>The trend is the long term pattern of a time series. A trend can be positive or negative depending on whether the time series exhibits an increasing long term pattern or a decreasing long term pattern. If a time series does not show an increasing or decreasing pattern then the series is stationary in the mean. </a:t>
            </a:r>
            <a:r>
              <a:rPr lang="en-US" baseline="30000">
                <a:latin typeface="Times New Roman"/>
                <a:ea typeface="Times New Roman"/>
                <a:cs typeface="Times New Roman"/>
                <a:sym typeface="Times New Roman"/>
              </a:rPr>
              <a:t>[16]</a:t>
            </a:r>
            <a:endParaRPr/>
          </a:p>
          <a:p>
            <a:pPr marL="228600" lvl="0" indent="-228600" algn="just" rtl="0">
              <a:lnSpc>
                <a:spcPct val="90000"/>
              </a:lnSpc>
              <a:spcBef>
                <a:spcPts val="1000"/>
              </a:spcBef>
              <a:spcAft>
                <a:spcPts val="0"/>
              </a:spcAft>
              <a:buClr>
                <a:schemeClr val="dk1"/>
              </a:buClr>
              <a:buSzPct val="100000"/>
              <a:buChar char="•"/>
            </a:pPr>
            <a:r>
              <a:rPr lang="en-US">
                <a:latin typeface="Times New Roman"/>
                <a:ea typeface="Times New Roman"/>
                <a:cs typeface="Times New Roman"/>
                <a:sym typeface="Times New Roman"/>
              </a:rPr>
              <a:t>Seasonal component</a:t>
            </a:r>
            <a:endParaRPr>
              <a:latin typeface="Times New Roman"/>
              <a:ea typeface="Times New Roman"/>
              <a:cs typeface="Times New Roman"/>
              <a:sym typeface="Times New Roman"/>
            </a:endParaRPr>
          </a:p>
          <a:p>
            <a:pPr marL="0" lvl="0" indent="0" algn="just" rtl="0">
              <a:lnSpc>
                <a:spcPct val="90000"/>
              </a:lnSpc>
              <a:spcBef>
                <a:spcPts val="1000"/>
              </a:spcBef>
              <a:spcAft>
                <a:spcPts val="0"/>
              </a:spcAft>
              <a:buClr>
                <a:schemeClr val="dk1"/>
              </a:buClr>
              <a:buSzPct val="100000"/>
              <a:buNone/>
            </a:pPr>
            <a:r>
              <a:rPr lang="en-US">
                <a:latin typeface="Times New Roman"/>
                <a:ea typeface="Times New Roman"/>
                <a:cs typeface="Times New Roman"/>
                <a:sym typeface="Times New Roman"/>
              </a:rPr>
              <a:t>Seasonality occurs when the time series exhibits regular fluctuations during the same month (or months) every year, or during the same quarter every year. For instance, retail sales peak during the month of December. </a:t>
            </a:r>
            <a:r>
              <a:rPr lang="en-US" baseline="30000">
                <a:latin typeface="Times New Roman"/>
                <a:ea typeface="Times New Roman"/>
                <a:cs typeface="Times New Roman"/>
                <a:sym typeface="Times New Roman"/>
              </a:rPr>
              <a:t>[16]</a:t>
            </a:r>
            <a:endParaRPr/>
          </a:p>
          <a:p>
            <a:pPr marL="228600" lvl="0" indent="-228600" algn="just" rtl="0">
              <a:lnSpc>
                <a:spcPct val="90000"/>
              </a:lnSpc>
              <a:spcBef>
                <a:spcPts val="1000"/>
              </a:spcBef>
              <a:spcAft>
                <a:spcPts val="0"/>
              </a:spcAft>
              <a:buClr>
                <a:schemeClr val="dk1"/>
              </a:buClr>
              <a:buSzPct val="100000"/>
              <a:buChar char="•"/>
            </a:pPr>
            <a:r>
              <a:rPr lang="en-US">
                <a:latin typeface="Times New Roman"/>
                <a:ea typeface="Times New Roman"/>
                <a:cs typeface="Times New Roman"/>
                <a:sym typeface="Times New Roman"/>
              </a:rPr>
              <a:t>Irregular component</a:t>
            </a:r>
            <a:endParaRPr>
              <a:latin typeface="Times New Roman"/>
              <a:ea typeface="Times New Roman"/>
              <a:cs typeface="Times New Roman"/>
              <a:sym typeface="Times New Roman"/>
            </a:endParaRPr>
          </a:p>
          <a:p>
            <a:pPr marL="0" lvl="0" indent="0" algn="just" rtl="0">
              <a:lnSpc>
                <a:spcPct val="90000"/>
              </a:lnSpc>
              <a:spcBef>
                <a:spcPts val="1000"/>
              </a:spcBef>
              <a:spcAft>
                <a:spcPts val="0"/>
              </a:spcAft>
              <a:buClr>
                <a:schemeClr val="dk1"/>
              </a:buClr>
              <a:buSzPct val="100000"/>
              <a:buNone/>
            </a:pPr>
            <a:r>
              <a:rPr lang="en-US">
                <a:latin typeface="Times New Roman"/>
                <a:ea typeface="Times New Roman"/>
                <a:cs typeface="Times New Roman"/>
                <a:sym typeface="Times New Roman"/>
              </a:rPr>
              <a:t>This component is unpredictable. Every time series has some unpredictable component that makes it a random variable. In prediction, the objective is to “model” all the components to the point that the only component that remains unexplained is the random component. </a:t>
            </a:r>
            <a:r>
              <a:rPr lang="en-US" baseline="30000">
                <a:latin typeface="Times New Roman"/>
                <a:ea typeface="Times New Roman"/>
                <a:cs typeface="Times New Roman"/>
                <a:sym typeface="Times New Roman"/>
              </a:rPr>
              <a:t>[16]</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28"/>
        <p:cNvGrpSpPr/>
        <p:nvPr/>
      </p:nvGrpSpPr>
      <p:grpSpPr>
        <a:xfrm>
          <a:off x="0" y="0"/>
          <a:ext cx="0" cy="0"/>
          <a:chOff x="0" y="0"/>
          <a:chExt cx="0" cy="0"/>
        </a:xfrm>
      </p:grpSpPr>
      <p:sp>
        <p:nvSpPr>
          <p:cNvPr id="329" name="Google Shape;329;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Time Series Components</a:t>
            </a:r>
            <a:endParaRPr/>
          </a:p>
        </p:txBody>
      </p:sp>
      <p:pic>
        <p:nvPicPr>
          <p:cNvPr id="330" name="Google Shape;330;p28"/>
          <p:cNvPicPr preferRelativeResize="0">
            <a:picLocks noGrp="1"/>
          </p:cNvPicPr>
          <p:nvPr>
            <p:ph type="body" idx="1"/>
          </p:nvPr>
        </p:nvPicPr>
        <p:blipFill rotWithShape="1">
          <a:blip r:embed="rId3">
            <a:alphaModFix/>
          </a:blip>
          <a:srcRect/>
          <a:stretch/>
        </p:blipFill>
        <p:spPr>
          <a:xfrm>
            <a:off x="1182191" y="1825625"/>
            <a:ext cx="9827617" cy="4351338"/>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34"/>
        <p:cNvGrpSpPr/>
        <p:nvPr/>
      </p:nvGrpSpPr>
      <p:grpSpPr>
        <a:xfrm>
          <a:off x="0" y="0"/>
          <a:ext cx="0" cy="0"/>
          <a:chOff x="0" y="0"/>
          <a:chExt cx="0" cy="0"/>
        </a:xfrm>
      </p:grpSpPr>
      <p:sp>
        <p:nvSpPr>
          <p:cNvPr id="335" name="Google Shape;335;p29"/>
          <p:cNvSpPr txBox="1">
            <a:spLocks noGrp="1"/>
          </p:cNvSpPr>
          <p:nvPr>
            <p:ph type="title"/>
          </p:nvPr>
        </p:nvSpPr>
        <p:spPr>
          <a:xfrm>
            <a:off x="740923" y="34240"/>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Steps Involved</a:t>
            </a:r>
            <a:endParaRPr/>
          </a:p>
        </p:txBody>
      </p:sp>
      <p:sp>
        <p:nvSpPr>
          <p:cNvPr id="336" name="Google Shape;336;p29"/>
          <p:cNvSpPr txBox="1">
            <a:spLocks noGrp="1"/>
          </p:cNvSpPr>
          <p:nvPr>
            <p:ph type="body" idx="1"/>
          </p:nvPr>
        </p:nvSpPr>
        <p:spPr>
          <a:xfrm>
            <a:off x="642025" y="1050586"/>
            <a:ext cx="11050622" cy="5773173"/>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Font typeface="Noto Sans Symbols"/>
              <a:buChar char="⮚"/>
            </a:pPr>
            <a:r>
              <a:rPr lang="en-US">
                <a:latin typeface="Times New Roman"/>
                <a:ea typeface="Times New Roman"/>
                <a:cs typeface="Times New Roman"/>
                <a:sym typeface="Times New Roman"/>
              </a:rPr>
              <a:t>Time series analysis cannot be done when data is not stationary.</a:t>
            </a:r>
            <a:endParaRPr/>
          </a:p>
          <a:p>
            <a:pPr marL="228600" lvl="0" indent="-228600" algn="l" rtl="0">
              <a:lnSpc>
                <a:spcPct val="90000"/>
              </a:lnSpc>
              <a:spcBef>
                <a:spcPts val="1000"/>
              </a:spcBef>
              <a:spcAft>
                <a:spcPts val="0"/>
              </a:spcAft>
              <a:buClr>
                <a:schemeClr val="dk1"/>
              </a:buClr>
              <a:buSzPts val="2800"/>
              <a:buFont typeface="Noto Sans Symbols"/>
              <a:buChar char="⮚"/>
            </a:pPr>
            <a:r>
              <a:rPr lang="en-US">
                <a:latin typeface="Times New Roman"/>
                <a:ea typeface="Times New Roman"/>
                <a:cs typeface="Times New Roman"/>
                <a:sym typeface="Times New Roman"/>
              </a:rPr>
              <a:t>We will first plot ACF and  PACF when data is not stationary.</a:t>
            </a:r>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rgbClr val="292929"/>
              </a:buClr>
              <a:buSzPts val="2800"/>
              <a:buFont typeface="Noto Sans Symbols"/>
              <a:buChar char="⮚"/>
            </a:pPr>
            <a:r>
              <a:rPr lang="en-US">
                <a:solidFill>
                  <a:srgbClr val="292929"/>
                </a:solidFill>
                <a:latin typeface="Times New Roman"/>
                <a:ea typeface="Times New Roman"/>
                <a:cs typeface="Times New Roman"/>
                <a:sym typeface="Times New Roman"/>
              </a:rPr>
              <a:t>Here we see that our values are all exceeding the blue line. The goal is to have the values under the blue line, and they should be inverted as well.</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800"/>
              <a:buNone/>
            </a:pPr>
            <a:endParaRPr b="1">
              <a:solidFill>
                <a:srgbClr val="222222"/>
              </a:solidFill>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800"/>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228600" lvl="0" indent="-50800" algn="l"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800"/>
              <a:buNone/>
            </a:pP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800"/>
              <a:buNone/>
            </a:pPr>
            <a:endParaRPr>
              <a:latin typeface="Times New Roman"/>
              <a:ea typeface="Times New Roman"/>
              <a:cs typeface="Times New Roman"/>
              <a:sym typeface="Times New Roman"/>
            </a:endParaRPr>
          </a:p>
        </p:txBody>
      </p:sp>
      <p:pic>
        <p:nvPicPr>
          <p:cNvPr id="337" name="Google Shape;337;p29"/>
          <p:cNvPicPr preferRelativeResize="0"/>
          <p:nvPr/>
        </p:nvPicPr>
        <p:blipFill rotWithShape="1">
          <a:blip r:embed="rId3">
            <a:alphaModFix/>
          </a:blip>
          <a:srcRect/>
          <a:stretch/>
        </p:blipFill>
        <p:spPr>
          <a:xfrm>
            <a:off x="1196503" y="2169266"/>
            <a:ext cx="8570068" cy="2898743"/>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41"/>
        <p:cNvGrpSpPr/>
        <p:nvPr/>
      </p:nvGrpSpPr>
      <p:grpSpPr>
        <a:xfrm>
          <a:off x="0" y="0"/>
          <a:ext cx="0" cy="0"/>
          <a:chOff x="0" y="0"/>
          <a:chExt cx="0" cy="0"/>
        </a:xfrm>
      </p:grpSpPr>
      <p:sp>
        <p:nvSpPr>
          <p:cNvPr id="342" name="Google Shape;342;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ARIMA vs SARIMA</a:t>
            </a:r>
            <a:endParaRPr sz="3200"/>
          </a:p>
        </p:txBody>
      </p:sp>
      <p:grpSp>
        <p:nvGrpSpPr>
          <p:cNvPr id="343" name="Google Shape;343;p30"/>
          <p:cNvGrpSpPr/>
          <p:nvPr/>
        </p:nvGrpSpPr>
        <p:grpSpPr>
          <a:xfrm>
            <a:off x="843462" y="1825625"/>
            <a:ext cx="10505074" cy="4351338"/>
            <a:chOff x="5262" y="0"/>
            <a:chExt cx="10505074" cy="4351338"/>
          </a:xfrm>
        </p:grpSpPr>
        <p:sp>
          <p:nvSpPr>
            <p:cNvPr id="344" name="Google Shape;344;p30"/>
            <p:cNvSpPr/>
            <p:nvPr/>
          </p:nvSpPr>
          <p:spPr>
            <a:xfrm>
              <a:off x="5262" y="0"/>
              <a:ext cx="5062686" cy="4351338"/>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p:cNvSpPr txBox="1"/>
            <p:nvPr/>
          </p:nvSpPr>
          <p:spPr>
            <a:xfrm>
              <a:off x="5262" y="0"/>
              <a:ext cx="5062686" cy="1305401"/>
            </a:xfrm>
            <a:prstGeom prst="rect">
              <a:avLst/>
            </a:prstGeom>
            <a:noFill/>
            <a:ln>
              <a:noFill/>
            </a:ln>
          </p:spPr>
          <p:txBody>
            <a:bodyPr spcFirstLastPara="1" wrap="square" lIns="137150" tIns="137150" rIns="137150" bIns="137150" anchor="ctr" anchorCtr="0">
              <a:noAutofit/>
            </a:bodyPr>
            <a:lstStyle/>
            <a:p>
              <a:pPr marL="0" marR="0" lvl="0" indent="0" algn="ctr" rtl="0">
                <a:lnSpc>
                  <a:spcPct val="90000"/>
                </a:lnSpc>
                <a:spcBef>
                  <a:spcPts val="0"/>
                </a:spcBef>
                <a:spcAft>
                  <a:spcPts val="0"/>
                </a:spcAft>
                <a:buClr>
                  <a:schemeClr val="dk1"/>
                </a:buClr>
                <a:buSzPts val="3600"/>
                <a:buFont typeface="Times New Roman"/>
                <a:buNone/>
              </a:pPr>
              <a:r>
                <a:rPr lang="en-US" sz="3600">
                  <a:solidFill>
                    <a:schemeClr val="dk1"/>
                  </a:solidFill>
                  <a:latin typeface="Times New Roman"/>
                  <a:ea typeface="Times New Roman"/>
                  <a:cs typeface="Times New Roman"/>
                  <a:sym typeface="Times New Roman"/>
                </a:rPr>
                <a:t>ARIMA</a:t>
              </a:r>
              <a:endParaRPr/>
            </a:p>
          </p:txBody>
        </p:sp>
        <p:sp>
          <p:nvSpPr>
            <p:cNvPr id="346" name="Google Shape;346;p30"/>
            <p:cNvSpPr/>
            <p:nvPr/>
          </p:nvSpPr>
          <p:spPr>
            <a:xfrm>
              <a:off x="511531" y="1305773"/>
              <a:ext cx="4050149" cy="854863"/>
            </a:xfrm>
            <a:prstGeom prst="roundRect">
              <a:avLst>
                <a:gd name="adj" fmla="val 10000"/>
              </a:avLst>
            </a:prstGeom>
            <a:solidFill>
              <a:schemeClr val="lt1"/>
            </a:solidFill>
            <a:ln w="12700" cap="flat" cmpd="sng">
              <a:solidFill>
                <a:srgbClr val="3A66B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txBox="1"/>
            <p:nvPr/>
          </p:nvSpPr>
          <p:spPr>
            <a:xfrm>
              <a:off x="536569" y="1330811"/>
              <a:ext cx="4000073" cy="804787"/>
            </a:xfrm>
            <a:prstGeom prst="rect">
              <a:avLst/>
            </a:prstGeom>
            <a:noFill/>
            <a:ln>
              <a:noFill/>
            </a:ln>
          </p:spPr>
          <p:txBody>
            <a:bodyPr spcFirstLastPara="1" wrap="square" lIns="43175" tIns="32375" rIns="43175" bIns="32375" anchor="ctr" anchorCtr="0">
              <a:noAutofit/>
            </a:bodyPr>
            <a:lstStyle/>
            <a:p>
              <a:pPr marL="0" marR="0" lvl="0" indent="0" algn="ctr" rtl="0">
                <a:lnSpc>
                  <a:spcPct val="90000"/>
                </a:lnSpc>
                <a:spcBef>
                  <a:spcPts val="0"/>
                </a:spcBef>
                <a:spcAft>
                  <a:spcPts val="0"/>
                </a:spcAft>
                <a:buClr>
                  <a:schemeClr val="lt1"/>
                </a:buClr>
                <a:buSzPts val="1700"/>
                <a:buFont typeface="Arial"/>
                <a:buNone/>
              </a:pPr>
              <a:r>
                <a:rPr lang="en-US" sz="1700" b="0" i="0">
                  <a:solidFill>
                    <a:schemeClr val="dk1"/>
                  </a:solidFill>
                  <a:latin typeface="Calibri"/>
                  <a:ea typeface="Calibri"/>
                  <a:cs typeface="Calibri"/>
                  <a:sym typeface="Calibri"/>
                </a:rPr>
                <a:t>ARIMA(p, q, d) is a linear regression model on previous p values and previous q errors post differencing d times,</a:t>
              </a:r>
              <a:endParaRPr sz="1700">
                <a:solidFill>
                  <a:schemeClr val="dk1"/>
                </a:solidFill>
                <a:latin typeface="Calibri"/>
                <a:ea typeface="Calibri"/>
                <a:cs typeface="Calibri"/>
                <a:sym typeface="Calibri"/>
              </a:endParaRPr>
            </a:p>
          </p:txBody>
        </p:sp>
        <p:sp>
          <p:nvSpPr>
            <p:cNvPr id="348" name="Google Shape;348;p30"/>
            <p:cNvSpPr/>
            <p:nvPr/>
          </p:nvSpPr>
          <p:spPr>
            <a:xfrm>
              <a:off x="511531" y="2292154"/>
              <a:ext cx="4050149" cy="854863"/>
            </a:xfrm>
            <a:prstGeom prst="roundRect">
              <a:avLst>
                <a:gd name="adj" fmla="val 10000"/>
              </a:avLst>
            </a:prstGeom>
            <a:solidFill>
              <a:schemeClr val="lt1"/>
            </a:solidFill>
            <a:ln w="12700" cap="flat" cmpd="sng">
              <a:solidFill>
                <a:srgbClr val="3A66B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txBox="1"/>
            <p:nvPr/>
          </p:nvSpPr>
          <p:spPr>
            <a:xfrm>
              <a:off x="536569" y="2317192"/>
              <a:ext cx="4000073" cy="804787"/>
            </a:xfrm>
            <a:prstGeom prst="rect">
              <a:avLst/>
            </a:prstGeom>
            <a:noFill/>
            <a:ln>
              <a:noFill/>
            </a:ln>
          </p:spPr>
          <p:txBody>
            <a:bodyPr spcFirstLastPara="1" wrap="square" lIns="43175" tIns="32375" rIns="43175" bIns="32375" anchor="ctr" anchorCtr="0">
              <a:noAutofit/>
            </a:bodyPr>
            <a:lstStyle/>
            <a:p>
              <a:pPr marL="0" marR="0" lvl="0" indent="0" algn="ctr" rtl="0">
                <a:lnSpc>
                  <a:spcPct val="90000"/>
                </a:lnSpc>
                <a:spcBef>
                  <a:spcPts val="0"/>
                </a:spcBef>
                <a:spcAft>
                  <a:spcPts val="0"/>
                </a:spcAft>
                <a:buClr>
                  <a:schemeClr val="lt1"/>
                </a:buClr>
                <a:buSzPts val="1700"/>
                <a:buFont typeface="Calibri"/>
                <a:buNone/>
              </a:pPr>
              <a:r>
                <a:rPr lang="en-US" sz="1700">
                  <a:solidFill>
                    <a:schemeClr val="dk1"/>
                  </a:solidFill>
                  <a:latin typeface="Calibri"/>
                  <a:ea typeface="Calibri"/>
                  <a:cs typeface="Calibri"/>
                  <a:sym typeface="Calibri"/>
                </a:rPr>
                <a:t>Time series analysis can be done on stationary data and if data is not stationary then differencing operation is performed</a:t>
              </a:r>
              <a:endParaRPr>
                <a:solidFill>
                  <a:schemeClr val="dk1"/>
                </a:solidFill>
              </a:endParaRPr>
            </a:p>
          </p:txBody>
        </p:sp>
        <p:sp>
          <p:nvSpPr>
            <p:cNvPr id="350" name="Google Shape;350;p30"/>
            <p:cNvSpPr/>
            <p:nvPr/>
          </p:nvSpPr>
          <p:spPr>
            <a:xfrm>
              <a:off x="511531" y="3278535"/>
              <a:ext cx="4050149" cy="854863"/>
            </a:xfrm>
            <a:prstGeom prst="roundRect">
              <a:avLst>
                <a:gd name="adj" fmla="val 10000"/>
              </a:avLst>
            </a:prstGeom>
            <a:solidFill>
              <a:schemeClr val="lt1"/>
            </a:solidFill>
            <a:ln w="12700" cap="flat" cmpd="sng">
              <a:solidFill>
                <a:srgbClr val="3A66B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txBox="1"/>
            <p:nvPr/>
          </p:nvSpPr>
          <p:spPr>
            <a:xfrm>
              <a:off x="536569" y="3303573"/>
              <a:ext cx="4000073" cy="804787"/>
            </a:xfrm>
            <a:prstGeom prst="rect">
              <a:avLst/>
            </a:prstGeom>
            <a:noFill/>
            <a:ln>
              <a:noFill/>
            </a:ln>
          </p:spPr>
          <p:txBody>
            <a:bodyPr spcFirstLastPara="1" wrap="square" lIns="43175" tIns="32375" rIns="43175" bIns="32375" anchor="ctr" anchorCtr="0">
              <a:noAutofit/>
            </a:bodyPr>
            <a:lstStyle/>
            <a:p>
              <a:pPr marL="0" marR="0" lvl="0" indent="0" algn="ctr" rtl="0">
                <a:lnSpc>
                  <a:spcPct val="90000"/>
                </a:lnSpc>
                <a:spcBef>
                  <a:spcPts val="0"/>
                </a:spcBef>
                <a:spcAft>
                  <a:spcPts val="0"/>
                </a:spcAft>
                <a:buClr>
                  <a:schemeClr val="lt1"/>
                </a:buClr>
                <a:buSzPts val="1700"/>
                <a:buFont typeface="Calibri"/>
                <a:buNone/>
              </a:pPr>
              <a:r>
                <a:rPr lang="en-US" sz="1700">
                  <a:solidFill>
                    <a:schemeClr val="dk1"/>
                  </a:solidFill>
                  <a:latin typeface="Calibri"/>
                  <a:ea typeface="Calibri"/>
                  <a:cs typeface="Calibri"/>
                  <a:sym typeface="Calibri"/>
                </a:rPr>
                <a:t>Differencing operation could not make data stationary so we did not use ARIMA</a:t>
              </a:r>
              <a:endParaRPr>
                <a:solidFill>
                  <a:schemeClr val="dk1"/>
                </a:solidFill>
              </a:endParaRPr>
            </a:p>
          </p:txBody>
        </p:sp>
        <p:sp>
          <p:nvSpPr>
            <p:cNvPr id="352" name="Google Shape;352;p30"/>
            <p:cNvSpPr/>
            <p:nvPr/>
          </p:nvSpPr>
          <p:spPr>
            <a:xfrm>
              <a:off x="5447650" y="0"/>
              <a:ext cx="5062686" cy="4351338"/>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txBox="1"/>
            <p:nvPr/>
          </p:nvSpPr>
          <p:spPr>
            <a:xfrm>
              <a:off x="5447650" y="0"/>
              <a:ext cx="5062686" cy="1305401"/>
            </a:xfrm>
            <a:prstGeom prst="rect">
              <a:avLst/>
            </a:prstGeom>
            <a:noFill/>
            <a:ln>
              <a:noFill/>
            </a:ln>
          </p:spPr>
          <p:txBody>
            <a:bodyPr spcFirstLastPara="1" wrap="square" lIns="121900" tIns="121900" rIns="121900" bIns="121900" anchor="ctr" anchorCtr="0">
              <a:noAutofit/>
            </a:bodyPr>
            <a:lstStyle/>
            <a:p>
              <a:pPr marL="0" marR="0" lvl="0" indent="0" algn="ctr" rtl="0">
                <a:lnSpc>
                  <a:spcPct val="90000"/>
                </a:lnSpc>
                <a:spcBef>
                  <a:spcPts val="0"/>
                </a:spcBef>
                <a:spcAft>
                  <a:spcPts val="0"/>
                </a:spcAft>
                <a:buClr>
                  <a:schemeClr val="dk1"/>
                </a:buClr>
                <a:buSzPts val="3200"/>
                <a:buFont typeface="Times New Roman"/>
                <a:buNone/>
              </a:pPr>
              <a:r>
                <a:rPr lang="en-US" sz="3200">
                  <a:solidFill>
                    <a:schemeClr val="dk1"/>
                  </a:solidFill>
                  <a:latin typeface="Times New Roman"/>
                  <a:ea typeface="Times New Roman"/>
                  <a:cs typeface="Times New Roman"/>
                  <a:sym typeface="Times New Roman"/>
                </a:rPr>
                <a:t>SARIMA</a:t>
              </a:r>
              <a:endParaRPr/>
            </a:p>
          </p:txBody>
        </p:sp>
        <p:sp>
          <p:nvSpPr>
            <p:cNvPr id="354" name="Google Shape;354;p30"/>
            <p:cNvSpPr/>
            <p:nvPr/>
          </p:nvSpPr>
          <p:spPr>
            <a:xfrm>
              <a:off x="5953919" y="1305773"/>
              <a:ext cx="4050149" cy="854863"/>
            </a:xfrm>
            <a:prstGeom prst="roundRect">
              <a:avLst>
                <a:gd name="adj" fmla="val 10000"/>
              </a:avLst>
            </a:prstGeom>
            <a:solidFill>
              <a:schemeClr val="lt1"/>
            </a:solidFill>
            <a:ln w="12700" cap="flat" cmpd="sng">
              <a:solidFill>
                <a:srgbClr val="3A66B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p:cNvSpPr txBox="1"/>
            <p:nvPr/>
          </p:nvSpPr>
          <p:spPr>
            <a:xfrm>
              <a:off x="5978957" y="1330811"/>
              <a:ext cx="4000073" cy="804787"/>
            </a:xfrm>
            <a:prstGeom prst="rect">
              <a:avLst/>
            </a:prstGeom>
            <a:noFill/>
            <a:ln>
              <a:noFill/>
            </a:ln>
          </p:spPr>
          <p:txBody>
            <a:bodyPr spcFirstLastPara="1" wrap="square" lIns="43175" tIns="32375" rIns="43175" bIns="32375" anchor="ctr" anchorCtr="0">
              <a:noAutofit/>
            </a:bodyPr>
            <a:lstStyle/>
            <a:p>
              <a:pPr marL="0" marR="0" lvl="0" indent="0" algn="ctr" rtl="0">
                <a:lnSpc>
                  <a:spcPct val="90000"/>
                </a:lnSpc>
                <a:spcBef>
                  <a:spcPts val="0"/>
                </a:spcBef>
                <a:spcAft>
                  <a:spcPts val="0"/>
                </a:spcAft>
                <a:buClr>
                  <a:schemeClr val="lt1"/>
                </a:buClr>
                <a:buSzPts val="1700"/>
                <a:buFont typeface="Calibri"/>
                <a:buNone/>
              </a:pPr>
              <a:r>
                <a:rPr lang="en-US" sz="1700">
                  <a:solidFill>
                    <a:schemeClr val="dk1"/>
                  </a:solidFill>
                  <a:latin typeface="Calibri"/>
                  <a:ea typeface="Calibri"/>
                  <a:cs typeface="Calibri"/>
                  <a:sym typeface="Calibri"/>
                </a:rPr>
                <a:t>It is an extension of ARIMA, and has some additional seasonal parameters</a:t>
              </a:r>
              <a:endParaRPr>
                <a:solidFill>
                  <a:schemeClr val="dk1"/>
                </a:solidFill>
              </a:endParaRPr>
            </a:p>
          </p:txBody>
        </p:sp>
        <p:sp>
          <p:nvSpPr>
            <p:cNvPr id="356" name="Google Shape;356;p30"/>
            <p:cNvSpPr/>
            <p:nvPr/>
          </p:nvSpPr>
          <p:spPr>
            <a:xfrm>
              <a:off x="5953919" y="2292154"/>
              <a:ext cx="4050149" cy="854863"/>
            </a:xfrm>
            <a:prstGeom prst="roundRect">
              <a:avLst>
                <a:gd name="adj" fmla="val 10000"/>
              </a:avLst>
            </a:prstGeom>
            <a:solidFill>
              <a:schemeClr val="lt1"/>
            </a:solidFill>
            <a:ln w="12700" cap="flat" cmpd="sng">
              <a:solidFill>
                <a:srgbClr val="3A66B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p:cNvSpPr txBox="1"/>
            <p:nvPr/>
          </p:nvSpPr>
          <p:spPr>
            <a:xfrm>
              <a:off x="5978957" y="2317192"/>
              <a:ext cx="4000073" cy="804787"/>
            </a:xfrm>
            <a:prstGeom prst="rect">
              <a:avLst/>
            </a:prstGeom>
            <a:noFill/>
            <a:ln>
              <a:noFill/>
            </a:ln>
          </p:spPr>
          <p:txBody>
            <a:bodyPr spcFirstLastPara="1" wrap="square" lIns="43175" tIns="32375" rIns="43175" bIns="32375" anchor="ctr" anchorCtr="0">
              <a:noAutofit/>
            </a:bodyPr>
            <a:lstStyle/>
            <a:p>
              <a:pPr marL="0" marR="0" lvl="0" indent="0" algn="ctr" rtl="0">
                <a:lnSpc>
                  <a:spcPct val="90000"/>
                </a:lnSpc>
                <a:spcBef>
                  <a:spcPts val="0"/>
                </a:spcBef>
                <a:spcAft>
                  <a:spcPts val="0"/>
                </a:spcAft>
                <a:buClr>
                  <a:schemeClr val="lt1"/>
                </a:buClr>
                <a:buSzPts val="1700"/>
                <a:buFont typeface="Calibri"/>
                <a:buNone/>
              </a:pPr>
              <a:r>
                <a:rPr lang="en-US" sz="1700">
                  <a:solidFill>
                    <a:schemeClr val="dk1"/>
                  </a:solidFill>
                  <a:latin typeface="Calibri"/>
                  <a:ea typeface="Calibri"/>
                  <a:cs typeface="Calibri"/>
                  <a:sym typeface="Calibri"/>
                </a:rPr>
                <a:t>Without using differencing operation , also we can make data stationary using SARIMA.</a:t>
              </a:r>
              <a:endParaRPr>
                <a:solidFill>
                  <a:schemeClr val="dk1"/>
                </a:solidFill>
              </a:endParaRPr>
            </a:p>
          </p:txBody>
        </p:sp>
        <p:sp>
          <p:nvSpPr>
            <p:cNvPr id="358" name="Google Shape;358;p30"/>
            <p:cNvSpPr/>
            <p:nvPr/>
          </p:nvSpPr>
          <p:spPr>
            <a:xfrm>
              <a:off x="5953919" y="3278535"/>
              <a:ext cx="4050149" cy="854863"/>
            </a:xfrm>
            <a:prstGeom prst="roundRect">
              <a:avLst>
                <a:gd name="adj" fmla="val 10000"/>
              </a:avLst>
            </a:prstGeom>
            <a:solidFill>
              <a:schemeClr val="lt1"/>
            </a:solidFill>
            <a:ln w="12700" cap="flat" cmpd="sng">
              <a:solidFill>
                <a:srgbClr val="3A66B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p:cNvSpPr txBox="1"/>
            <p:nvPr/>
          </p:nvSpPr>
          <p:spPr>
            <a:xfrm>
              <a:off x="5978957" y="3303573"/>
              <a:ext cx="4000073" cy="804787"/>
            </a:xfrm>
            <a:prstGeom prst="rect">
              <a:avLst/>
            </a:prstGeom>
            <a:noFill/>
            <a:ln>
              <a:noFill/>
            </a:ln>
          </p:spPr>
          <p:txBody>
            <a:bodyPr spcFirstLastPara="1" wrap="square" lIns="43175" tIns="32375" rIns="43175" bIns="32375" anchor="ctr" anchorCtr="0">
              <a:noAutofit/>
            </a:bodyPr>
            <a:lstStyle/>
            <a:p>
              <a:pPr marL="0" marR="0" lvl="0" indent="0" algn="ctr" rtl="0">
                <a:lnSpc>
                  <a:spcPct val="90000"/>
                </a:lnSpc>
                <a:spcBef>
                  <a:spcPts val="0"/>
                </a:spcBef>
                <a:spcAft>
                  <a:spcPts val="0"/>
                </a:spcAft>
                <a:buClr>
                  <a:schemeClr val="lt1"/>
                </a:buClr>
                <a:buSzPts val="1700"/>
                <a:buFont typeface="Calibri"/>
                <a:buNone/>
              </a:pPr>
              <a:r>
                <a:rPr lang="en-US" sz="1700">
                  <a:solidFill>
                    <a:schemeClr val="dk1"/>
                  </a:solidFill>
                  <a:latin typeface="Calibri"/>
                  <a:ea typeface="Calibri"/>
                  <a:cs typeface="Calibri"/>
                  <a:sym typeface="Calibri"/>
                </a:rPr>
                <a:t>We used Sarima to make data stationary and make prediction.</a:t>
              </a:r>
              <a:endParaRPr>
                <a:solidFill>
                  <a:schemeClr val="dk1"/>
                </a:solidFil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63"/>
        <p:cNvGrpSpPr/>
        <p:nvPr/>
      </p:nvGrpSpPr>
      <p:grpSpPr>
        <a:xfrm>
          <a:off x="0" y="0"/>
          <a:ext cx="0" cy="0"/>
          <a:chOff x="0" y="0"/>
          <a:chExt cx="0" cy="0"/>
        </a:xfrm>
      </p:grpSpPr>
      <p:sp>
        <p:nvSpPr>
          <p:cNvPr id="364" name="Google Shape;364;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CONT….</a:t>
            </a:r>
            <a:endParaRPr/>
          </a:p>
        </p:txBody>
      </p:sp>
      <p:sp>
        <p:nvSpPr>
          <p:cNvPr id="365" name="Google Shape;365;p31"/>
          <p:cNvSpPr txBox="1">
            <a:spLocks noGrp="1"/>
          </p:cNvSpPr>
          <p:nvPr>
            <p:ph type="body" idx="1"/>
          </p:nvPr>
        </p:nvSpPr>
        <p:spPr>
          <a:xfrm>
            <a:off x="723900" y="1416050"/>
            <a:ext cx="10515600" cy="435133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1400"/>
              <a:buFont typeface="Noto Sans Symbols"/>
              <a:buChar char="⮚"/>
            </a:pPr>
            <a:r>
              <a:rPr lang="en-US" sz="1400">
                <a:latin typeface="Times New Roman"/>
                <a:ea typeface="Times New Roman"/>
                <a:cs typeface="Times New Roman"/>
                <a:sym typeface="Times New Roman"/>
              </a:rPr>
              <a:t>To make the data stationary  we can use differencing operation.</a:t>
            </a:r>
            <a:endParaRPr/>
          </a:p>
          <a:p>
            <a:pPr marL="228600" lvl="0" indent="-228600" algn="just" rtl="0">
              <a:lnSpc>
                <a:spcPct val="214285"/>
              </a:lnSpc>
              <a:spcBef>
                <a:spcPts val="2100"/>
              </a:spcBef>
              <a:spcAft>
                <a:spcPts val="0"/>
              </a:spcAft>
              <a:buClr>
                <a:srgbClr val="000000"/>
              </a:buClr>
              <a:buSzPts val="1400"/>
              <a:buChar char="•"/>
            </a:pPr>
            <a:r>
              <a:rPr lang="en-US" sz="1400">
                <a:solidFill>
                  <a:srgbClr val="000000"/>
                </a:solidFill>
                <a:latin typeface="Times New Roman"/>
                <a:ea typeface="Times New Roman"/>
                <a:cs typeface="Times New Roman"/>
                <a:sym typeface="Times New Roman"/>
              </a:rPr>
              <a:t>Differencing is a method of transforming a non-stationary time series into a stationary one. This is an important step in preparing data.We did not get any satisfactory result from it.</a:t>
            </a:r>
            <a:endParaRPr/>
          </a:p>
          <a:p>
            <a:pPr marL="228600" lvl="0" indent="-228600" algn="just" rtl="0">
              <a:lnSpc>
                <a:spcPct val="214285"/>
              </a:lnSpc>
              <a:spcBef>
                <a:spcPts val="2100"/>
              </a:spcBef>
              <a:spcAft>
                <a:spcPts val="0"/>
              </a:spcAft>
              <a:buClr>
                <a:schemeClr val="dk1"/>
              </a:buClr>
              <a:buSzPts val="1400"/>
              <a:buFont typeface="Noto Sans Symbols"/>
              <a:buChar char="⮚"/>
            </a:pPr>
            <a:r>
              <a:rPr lang="en-US" sz="1400">
                <a:latin typeface="Times New Roman"/>
                <a:ea typeface="Times New Roman"/>
                <a:cs typeface="Times New Roman"/>
                <a:sym typeface="Times New Roman"/>
              </a:rPr>
              <a:t>So, We used Sarima model to make the data stationary. </a:t>
            </a:r>
            <a:r>
              <a:rPr lang="en-US" sz="1400" baseline="30000">
                <a:latin typeface="Times New Roman"/>
                <a:ea typeface="Times New Roman"/>
                <a:cs typeface="Times New Roman"/>
                <a:sym typeface="Times New Roman"/>
              </a:rPr>
              <a:t>[12]</a:t>
            </a:r>
            <a:endParaRPr/>
          </a:p>
          <a:p>
            <a:pPr marL="228600" lvl="0" indent="-114300" algn="just" rtl="0">
              <a:lnSpc>
                <a:spcPct val="166666"/>
              </a:lnSpc>
              <a:spcBef>
                <a:spcPts val="2100"/>
              </a:spcBef>
              <a:spcAft>
                <a:spcPts val="0"/>
              </a:spcAft>
              <a:buClr>
                <a:schemeClr val="dk1"/>
              </a:buClr>
              <a:buSzPts val="1800"/>
              <a:buFont typeface="Noto Sans Symbols"/>
              <a:buNone/>
            </a:pPr>
            <a:endParaRPr sz="1800">
              <a:latin typeface="Times New Roman"/>
              <a:ea typeface="Times New Roman"/>
              <a:cs typeface="Times New Roman"/>
              <a:sym typeface="Times New Roman"/>
            </a:endParaRPr>
          </a:p>
          <a:p>
            <a:pPr marL="228600" lvl="0" indent="-114300" algn="just" rtl="0">
              <a:lnSpc>
                <a:spcPct val="166666"/>
              </a:lnSpc>
              <a:spcBef>
                <a:spcPts val="2100"/>
              </a:spcBef>
              <a:spcAft>
                <a:spcPts val="0"/>
              </a:spcAft>
              <a:buClr>
                <a:schemeClr val="dk1"/>
              </a:buClr>
              <a:buSzPts val="1800"/>
              <a:buNone/>
            </a:pPr>
            <a:endParaRPr sz="1800">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800"/>
              <a:buNone/>
            </a:pPr>
            <a:endParaRPr b="1">
              <a:solidFill>
                <a:srgbClr val="222222"/>
              </a:solidFill>
              <a:latin typeface="Helvetica Neue"/>
              <a:ea typeface="Helvetica Neue"/>
              <a:cs typeface="Helvetica Neue"/>
              <a:sym typeface="Helvetica Neue"/>
            </a:endParaRPr>
          </a:p>
          <a:p>
            <a:pPr marL="228600" lvl="0" indent="-50800" algn="l" rtl="0">
              <a:lnSpc>
                <a:spcPct val="90000"/>
              </a:lnSpc>
              <a:spcBef>
                <a:spcPts val="1000"/>
              </a:spcBef>
              <a:spcAft>
                <a:spcPts val="0"/>
              </a:spcAft>
              <a:buClr>
                <a:schemeClr val="dk1"/>
              </a:buClr>
              <a:buSzPts val="2800"/>
              <a:buFont typeface="Noto Sans Symbols"/>
              <a:buNone/>
            </a:pPr>
            <a:endParaRPr/>
          </a:p>
        </p:txBody>
      </p:sp>
      <p:pic>
        <p:nvPicPr>
          <p:cNvPr id="366" name="Google Shape;366;p31"/>
          <p:cNvPicPr preferRelativeResize="0"/>
          <p:nvPr/>
        </p:nvPicPr>
        <p:blipFill rotWithShape="1">
          <a:blip r:embed="rId3">
            <a:alphaModFix/>
          </a:blip>
          <a:srcRect/>
          <a:stretch/>
        </p:blipFill>
        <p:spPr>
          <a:xfrm>
            <a:off x="1488129" y="3326243"/>
            <a:ext cx="6150921" cy="2347482"/>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70"/>
        <p:cNvGrpSpPr/>
        <p:nvPr/>
      </p:nvGrpSpPr>
      <p:grpSpPr>
        <a:xfrm>
          <a:off x="0" y="0"/>
          <a:ext cx="0" cy="0"/>
          <a:chOff x="0" y="0"/>
          <a:chExt cx="0" cy="0"/>
        </a:xfrm>
      </p:grpSpPr>
      <p:sp>
        <p:nvSpPr>
          <p:cNvPr id="371" name="Google Shape;371;p3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Parameters of SARIMA Model</a:t>
            </a:r>
            <a:endParaRPr/>
          </a:p>
        </p:txBody>
      </p:sp>
      <p:sp>
        <p:nvSpPr>
          <p:cNvPr id="372" name="Google Shape;372;p32"/>
          <p:cNvSpPr txBox="1">
            <a:spLocks noGrp="1"/>
          </p:cNvSpPr>
          <p:nvPr>
            <p:ph type="body" idx="1"/>
          </p:nvPr>
        </p:nvSpPr>
        <p:spPr>
          <a:xfrm>
            <a:off x="838200" y="1532067"/>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400"/>
              <a:buFont typeface="Noto Sans Symbols"/>
              <a:buChar char="⮚"/>
            </a:pPr>
            <a:r>
              <a:rPr lang="en-US" sz="2400">
                <a:latin typeface="Times New Roman"/>
                <a:ea typeface="Times New Roman"/>
                <a:cs typeface="Times New Roman"/>
                <a:sym typeface="Times New Roman"/>
              </a:rPr>
              <a:t>Trend elements</a:t>
            </a:r>
            <a:endParaRPr/>
          </a:p>
          <a:p>
            <a:pPr marL="228600" lvl="0" indent="-228600" algn="l" rtl="0">
              <a:lnSpc>
                <a:spcPct val="120000"/>
              </a:lnSpc>
              <a:spcBef>
                <a:spcPts val="1000"/>
              </a:spcBef>
              <a:spcAft>
                <a:spcPts val="0"/>
              </a:spcAft>
              <a:buClr>
                <a:schemeClr val="dk1"/>
              </a:buClr>
              <a:buSzPts val="1800"/>
              <a:buFont typeface="Noto Sans Symbols"/>
              <a:buChar char="▪"/>
            </a:pPr>
            <a:r>
              <a:rPr lang="en-US" sz="1800" b="1" i="0">
                <a:latin typeface="Times New Roman"/>
                <a:ea typeface="Times New Roman"/>
                <a:cs typeface="Times New Roman"/>
                <a:sym typeface="Times New Roman"/>
              </a:rPr>
              <a:t>AR(p) Autoregression</a:t>
            </a:r>
            <a:r>
              <a:rPr lang="en-US" sz="1800" b="0" i="0">
                <a:latin typeface="Times New Roman"/>
                <a:ea typeface="Times New Roman"/>
                <a:cs typeface="Times New Roman"/>
                <a:sym typeface="Times New Roman"/>
              </a:rPr>
              <a:t>: Trend autoregression order -An auto regressive (AR(p)) component refers to the use of past values in the regression equation for the time series.The value in our case is 14.</a:t>
            </a:r>
            <a:endParaRPr/>
          </a:p>
          <a:p>
            <a:pPr marL="228600" lvl="0" indent="-228600" algn="l" rtl="0">
              <a:lnSpc>
                <a:spcPct val="120000"/>
              </a:lnSpc>
              <a:spcBef>
                <a:spcPts val="1000"/>
              </a:spcBef>
              <a:spcAft>
                <a:spcPts val="0"/>
              </a:spcAft>
              <a:buClr>
                <a:schemeClr val="dk1"/>
              </a:buClr>
              <a:buSzPts val="1800"/>
              <a:buFont typeface="Noto Sans Symbols"/>
              <a:buChar char="▪"/>
            </a:pPr>
            <a:r>
              <a:rPr lang="en-US" sz="1800" b="1" i="0">
                <a:latin typeface="Times New Roman"/>
                <a:ea typeface="Times New Roman"/>
                <a:cs typeface="Times New Roman"/>
                <a:sym typeface="Times New Roman"/>
              </a:rPr>
              <a:t>I(d) Integration</a:t>
            </a:r>
            <a:r>
              <a:rPr lang="en-US" sz="1800" b="0" i="0">
                <a:latin typeface="Times New Roman"/>
                <a:ea typeface="Times New Roman"/>
                <a:cs typeface="Times New Roman"/>
                <a:sym typeface="Times New Roman"/>
              </a:rPr>
              <a:t>: Trend difference order- Uses differencing of observations (subtracting an observation from observation at the previous time step) in order to make the time series stationary. Differencing involves the subtraction of the current values of a series with its previous values d number of times. The value in our case is 1.</a:t>
            </a:r>
            <a:endParaRPr/>
          </a:p>
          <a:p>
            <a:pPr marL="228600" lvl="0" indent="-228600" algn="l" rtl="0">
              <a:lnSpc>
                <a:spcPct val="120000"/>
              </a:lnSpc>
              <a:spcBef>
                <a:spcPts val="1000"/>
              </a:spcBef>
              <a:spcAft>
                <a:spcPts val="0"/>
              </a:spcAft>
              <a:buClr>
                <a:schemeClr val="dk1"/>
              </a:buClr>
              <a:buSzPts val="1800"/>
              <a:buFont typeface="Noto Sans Symbols"/>
              <a:buChar char="▪"/>
            </a:pPr>
            <a:r>
              <a:rPr lang="en-US" sz="1800" b="1" i="0">
                <a:latin typeface="Times New Roman"/>
                <a:ea typeface="Times New Roman"/>
                <a:cs typeface="Times New Roman"/>
                <a:sym typeface="Times New Roman"/>
              </a:rPr>
              <a:t>MA(q) Moving Average</a:t>
            </a:r>
            <a:r>
              <a:rPr lang="en-US" sz="1800" b="0" i="0">
                <a:latin typeface="Times New Roman"/>
                <a:ea typeface="Times New Roman"/>
                <a:cs typeface="Times New Roman"/>
                <a:sym typeface="Times New Roman"/>
              </a:rPr>
              <a:t> – a model that uses the dependency between an observation and a residual error from a moving average model applied to lagged observations. A moving average component depicts the error of the model as a combination of previous error terms. The order q represents the number of terms to be included in the model</a:t>
            </a:r>
            <a:r>
              <a:rPr lang="en-US" sz="1800" baseline="30000">
                <a:latin typeface="Times New Roman"/>
                <a:ea typeface="Times New Roman"/>
                <a:cs typeface="Times New Roman"/>
                <a:sym typeface="Times New Roman"/>
              </a:rPr>
              <a:t>[16]</a:t>
            </a:r>
            <a:r>
              <a:rPr lang="en-US" sz="1800">
                <a:latin typeface="Times New Roman"/>
                <a:ea typeface="Times New Roman"/>
                <a:cs typeface="Times New Roman"/>
                <a:sym typeface="Times New Roman"/>
              </a:rPr>
              <a:t>.</a:t>
            </a:r>
            <a:endParaRPr sz="1800" b="0" i="0">
              <a:latin typeface="Times New Roman"/>
              <a:ea typeface="Times New Roman"/>
              <a:cs typeface="Times New Roman"/>
              <a:sym typeface="Times New Roman"/>
            </a:endParaRPr>
          </a:p>
          <a:p>
            <a:pPr marL="228600" lvl="0" indent="-76200" algn="l" rtl="0">
              <a:lnSpc>
                <a:spcPct val="120000"/>
              </a:lnSpc>
              <a:spcBef>
                <a:spcPts val="1000"/>
              </a:spcBef>
              <a:spcAft>
                <a:spcPts val="0"/>
              </a:spcAft>
              <a:buClr>
                <a:schemeClr val="dk1"/>
              </a:buClr>
              <a:buSzPts val="2400"/>
              <a:buFont typeface="Noto Sans Symbols"/>
              <a:buNone/>
            </a:pPr>
            <a:endParaRPr sz="2400" b="0" i="0">
              <a:latin typeface="Helvetica Neue"/>
              <a:ea typeface="Helvetica Neue"/>
              <a:cs typeface="Helvetica Neue"/>
              <a:sym typeface="Helvetica Neue"/>
            </a:endParaRPr>
          </a:p>
          <a:p>
            <a:pPr marL="0" lvl="0" indent="0" algn="l" rtl="0">
              <a:lnSpc>
                <a:spcPct val="90000"/>
              </a:lnSpc>
              <a:spcBef>
                <a:spcPts val="1000"/>
              </a:spcBef>
              <a:spcAft>
                <a:spcPts val="0"/>
              </a:spcAft>
              <a:buClr>
                <a:schemeClr val="dk1"/>
              </a:buClr>
              <a:buSzPts val="1600"/>
              <a:buNone/>
            </a:pPr>
            <a:endParaRPr sz="1600" b="0" i="0">
              <a:latin typeface="Helvetica Neue"/>
              <a:ea typeface="Helvetica Neue"/>
              <a:cs typeface="Helvetica Neue"/>
              <a:sym typeface="Helvetica Neue"/>
            </a:endParaRPr>
          </a:p>
          <a:p>
            <a:pPr marL="228600" lvl="0" indent="-76200" algn="l" rtl="0">
              <a:lnSpc>
                <a:spcPct val="90000"/>
              </a:lnSpc>
              <a:spcBef>
                <a:spcPts val="1000"/>
              </a:spcBef>
              <a:spcAft>
                <a:spcPts val="0"/>
              </a:spcAft>
              <a:buClr>
                <a:schemeClr val="dk1"/>
              </a:buClr>
              <a:buSzPts val="2400"/>
              <a:buFont typeface="Noto Sans Symbols"/>
              <a:buNone/>
            </a:pPr>
            <a:endParaRPr sz="2400">
              <a:latin typeface="Helvetica Neue"/>
              <a:ea typeface="Helvetica Neue"/>
              <a:cs typeface="Helvetica Neue"/>
              <a:sym typeface="Helvetica Neue"/>
            </a:endParaRPr>
          </a:p>
          <a:p>
            <a:pPr marL="228600" lvl="0" indent="-127000" algn="l" rtl="0">
              <a:lnSpc>
                <a:spcPct val="90000"/>
              </a:lnSpc>
              <a:spcBef>
                <a:spcPts val="1000"/>
              </a:spcBef>
              <a:spcAft>
                <a:spcPts val="0"/>
              </a:spcAft>
              <a:buClr>
                <a:schemeClr val="dk1"/>
              </a:buClr>
              <a:buSzPts val="1600"/>
              <a:buFont typeface="Noto Sans Symbols"/>
              <a:buNone/>
            </a:pPr>
            <a:endParaRPr sz="1600" b="0" i="0">
              <a:solidFill>
                <a:srgbClr val="555555"/>
              </a:solidFill>
              <a:latin typeface="Helvetica Neue"/>
              <a:ea typeface="Helvetica Neue"/>
              <a:cs typeface="Helvetica Neue"/>
              <a:sym typeface="Helvetica Neue"/>
            </a:endParaRPr>
          </a:p>
          <a:p>
            <a:pPr marL="228600" lvl="0" indent="-50800" algn="l" rtl="0">
              <a:lnSpc>
                <a:spcPct val="90000"/>
              </a:lnSpc>
              <a:spcBef>
                <a:spcPts val="1000"/>
              </a:spcBef>
              <a:spcAft>
                <a:spcPts val="0"/>
              </a:spcAft>
              <a:buClr>
                <a:schemeClr val="dk1"/>
              </a:buClr>
              <a:buSzPts val="2800"/>
              <a:buFont typeface="Noto Sans Symbols"/>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76"/>
        <p:cNvGrpSpPr/>
        <p:nvPr/>
      </p:nvGrpSpPr>
      <p:grpSpPr>
        <a:xfrm>
          <a:off x="0" y="0"/>
          <a:ext cx="0" cy="0"/>
          <a:chOff x="0" y="0"/>
          <a:chExt cx="0" cy="0"/>
        </a:xfrm>
      </p:grpSpPr>
      <p:sp>
        <p:nvSpPr>
          <p:cNvPr id="377" name="Google Shape;377;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CONT…</a:t>
            </a:r>
            <a:endParaRPr/>
          </a:p>
        </p:txBody>
      </p:sp>
      <p:sp>
        <p:nvSpPr>
          <p:cNvPr id="378" name="Google Shape;378;p33"/>
          <p:cNvSpPr txBox="1">
            <a:spLocks noGrp="1"/>
          </p:cNvSpPr>
          <p:nvPr>
            <p:ph type="body" idx="1"/>
          </p:nvPr>
        </p:nvSpPr>
        <p:spPr>
          <a:xfrm>
            <a:off x="838200" y="1498060"/>
            <a:ext cx="10825264" cy="491246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000"/>
              <a:buFont typeface="Noto Sans Symbols"/>
              <a:buChar char="⮚"/>
            </a:pPr>
            <a:r>
              <a:rPr lang="en-US" sz="2000">
                <a:latin typeface="Times New Roman"/>
                <a:ea typeface="Times New Roman"/>
                <a:cs typeface="Times New Roman"/>
                <a:sym typeface="Times New Roman"/>
              </a:rPr>
              <a:t>Seasonal Elements</a:t>
            </a:r>
            <a:endParaRPr>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chemeClr val="dk1"/>
              </a:buClr>
              <a:buSzPts val="2000"/>
              <a:buFont typeface="Noto Sans Symbols"/>
              <a:buChar char="▪"/>
            </a:pPr>
            <a:r>
              <a:rPr lang="en-US" sz="2000" b="1" i="0">
                <a:latin typeface="Times New Roman"/>
                <a:ea typeface="Times New Roman"/>
                <a:cs typeface="Times New Roman"/>
                <a:sym typeface="Times New Roman"/>
              </a:rPr>
              <a:t>P</a:t>
            </a:r>
            <a:r>
              <a:rPr lang="en-US" sz="2000" b="0" i="0">
                <a:latin typeface="Times New Roman"/>
                <a:ea typeface="Times New Roman"/>
                <a:cs typeface="Times New Roman"/>
                <a:sym typeface="Times New Roman"/>
              </a:rPr>
              <a:t>: Seasonal autoregressive order.</a:t>
            </a:r>
            <a:endParaRPr/>
          </a:p>
          <a:p>
            <a:pPr marL="228600" lvl="0" indent="-228600" algn="just" rtl="0">
              <a:lnSpc>
                <a:spcPct val="90000"/>
              </a:lnSpc>
              <a:spcBef>
                <a:spcPts val="1000"/>
              </a:spcBef>
              <a:spcAft>
                <a:spcPts val="0"/>
              </a:spcAft>
              <a:buClr>
                <a:schemeClr val="dk1"/>
              </a:buClr>
              <a:buSzPts val="2000"/>
              <a:buFont typeface="Noto Sans Symbols"/>
              <a:buChar char="▪"/>
            </a:pPr>
            <a:r>
              <a:rPr lang="en-US" sz="2000" b="1" i="0">
                <a:latin typeface="Times New Roman"/>
                <a:ea typeface="Times New Roman"/>
                <a:cs typeface="Times New Roman"/>
                <a:sym typeface="Times New Roman"/>
              </a:rPr>
              <a:t>D</a:t>
            </a:r>
            <a:r>
              <a:rPr lang="en-US" sz="2000" b="0" i="0">
                <a:latin typeface="Times New Roman"/>
                <a:ea typeface="Times New Roman"/>
                <a:cs typeface="Times New Roman"/>
                <a:sym typeface="Times New Roman"/>
              </a:rPr>
              <a:t>: Seasonal difference order.</a:t>
            </a:r>
            <a:endParaRPr/>
          </a:p>
          <a:p>
            <a:pPr marL="228600" lvl="0" indent="-228600" algn="just" rtl="0">
              <a:lnSpc>
                <a:spcPct val="90000"/>
              </a:lnSpc>
              <a:spcBef>
                <a:spcPts val="1000"/>
              </a:spcBef>
              <a:spcAft>
                <a:spcPts val="0"/>
              </a:spcAft>
              <a:buClr>
                <a:schemeClr val="dk1"/>
              </a:buClr>
              <a:buSzPts val="2000"/>
              <a:buFont typeface="Noto Sans Symbols"/>
              <a:buChar char="▪"/>
            </a:pPr>
            <a:r>
              <a:rPr lang="en-US" sz="2000" b="1" i="0">
                <a:latin typeface="Times New Roman"/>
                <a:ea typeface="Times New Roman"/>
                <a:cs typeface="Times New Roman"/>
                <a:sym typeface="Times New Roman"/>
              </a:rPr>
              <a:t>Q</a:t>
            </a:r>
            <a:r>
              <a:rPr lang="en-US" sz="2000" b="0" i="0">
                <a:latin typeface="Times New Roman"/>
                <a:ea typeface="Times New Roman"/>
                <a:cs typeface="Times New Roman"/>
                <a:sym typeface="Times New Roman"/>
              </a:rPr>
              <a:t>: Seasonal moving average order.</a:t>
            </a:r>
            <a:endParaRPr/>
          </a:p>
          <a:p>
            <a:pPr marL="228600" lvl="0" indent="-228600" algn="just" rtl="0">
              <a:lnSpc>
                <a:spcPct val="90000"/>
              </a:lnSpc>
              <a:spcBef>
                <a:spcPts val="1000"/>
              </a:spcBef>
              <a:spcAft>
                <a:spcPts val="0"/>
              </a:spcAft>
              <a:buClr>
                <a:schemeClr val="dk1"/>
              </a:buClr>
              <a:buSzPts val="2000"/>
              <a:buFont typeface="Noto Sans Symbols"/>
              <a:buChar char="▪"/>
            </a:pPr>
            <a:r>
              <a:rPr lang="en-US" sz="2000" b="1" i="0">
                <a:latin typeface="Times New Roman"/>
                <a:ea typeface="Times New Roman"/>
                <a:cs typeface="Times New Roman"/>
                <a:sym typeface="Times New Roman"/>
              </a:rPr>
              <a:t>m</a:t>
            </a:r>
            <a:r>
              <a:rPr lang="en-US" sz="2000" b="0" i="0">
                <a:latin typeface="Times New Roman"/>
                <a:ea typeface="Times New Roman"/>
                <a:cs typeface="Times New Roman"/>
                <a:sym typeface="Times New Roman"/>
              </a:rPr>
              <a:t>: The number of time steps for a single seasonal period.</a:t>
            </a:r>
            <a:endParaRPr/>
          </a:p>
          <a:p>
            <a:pPr marL="0" lvl="0" indent="0" algn="just" rtl="0">
              <a:lnSpc>
                <a:spcPct val="90000"/>
              </a:lnSpc>
              <a:spcBef>
                <a:spcPts val="1000"/>
              </a:spcBef>
              <a:spcAft>
                <a:spcPts val="0"/>
              </a:spcAft>
              <a:buClr>
                <a:schemeClr val="dk1"/>
              </a:buClr>
              <a:buSzPts val="2000"/>
              <a:buNone/>
            </a:pPr>
            <a:r>
              <a:rPr lang="en-US" sz="2000">
                <a:latin typeface="Times New Roman"/>
                <a:ea typeface="Times New Roman"/>
                <a:cs typeface="Times New Roman"/>
                <a:sym typeface="Times New Roman"/>
              </a:rPr>
              <a:t>We have not initialized Seasonal elements as covid-19 is not yet discovered as a seasonal disease.</a:t>
            </a:r>
            <a:endParaRPr/>
          </a:p>
          <a:p>
            <a:pPr marL="228600" lvl="0" indent="-228600" algn="just" rtl="0">
              <a:lnSpc>
                <a:spcPct val="90000"/>
              </a:lnSpc>
              <a:spcBef>
                <a:spcPts val="1000"/>
              </a:spcBef>
              <a:spcAft>
                <a:spcPts val="0"/>
              </a:spcAft>
              <a:buClr>
                <a:schemeClr val="dk1"/>
              </a:buClr>
              <a:buSzPts val="2000"/>
              <a:buFont typeface="Noto Sans Symbols"/>
              <a:buChar char="⮚"/>
            </a:pPr>
            <a:r>
              <a:rPr lang="en-US" sz="2000" b="1">
                <a:latin typeface="Times New Roman"/>
                <a:ea typeface="Times New Roman"/>
                <a:cs typeface="Times New Roman"/>
                <a:sym typeface="Times New Roman"/>
              </a:rPr>
              <a:t>The notation of Sarima Model is SARIMA(p,d,q)(P,D,Q)m</a:t>
            </a:r>
            <a:endParaRPr/>
          </a:p>
          <a:p>
            <a:pPr marL="228600" lvl="0" indent="-228600" algn="just" rtl="0">
              <a:lnSpc>
                <a:spcPct val="90000"/>
              </a:lnSpc>
              <a:spcBef>
                <a:spcPts val="1000"/>
              </a:spcBef>
              <a:spcAft>
                <a:spcPts val="0"/>
              </a:spcAft>
              <a:buClr>
                <a:schemeClr val="dk1"/>
              </a:buClr>
              <a:buSzPts val="2000"/>
              <a:buFont typeface="Noto Sans Symbols"/>
              <a:buChar char="⮚"/>
            </a:pPr>
            <a:r>
              <a:rPr lang="en-US" sz="2000" b="1">
                <a:latin typeface="Times New Roman"/>
                <a:ea typeface="Times New Roman"/>
                <a:cs typeface="Times New Roman"/>
                <a:sym typeface="Times New Roman"/>
              </a:rPr>
              <a:t>Forecasting Equation :-  </a:t>
            </a:r>
            <a:r>
              <a:rPr lang="en-US" sz="1800" b="0" i="0">
                <a:solidFill>
                  <a:srgbClr val="000000"/>
                </a:solidFill>
                <a:latin typeface="Times New Roman"/>
                <a:ea typeface="Times New Roman"/>
                <a:cs typeface="Times New Roman"/>
                <a:sym typeface="Times New Roman"/>
              </a:rPr>
              <a:t>ŷ</a:t>
            </a:r>
            <a:r>
              <a:rPr lang="en-US" sz="1800" b="0" i="0" baseline="-25000">
                <a:solidFill>
                  <a:srgbClr val="000000"/>
                </a:solidFill>
                <a:latin typeface="Times New Roman"/>
                <a:ea typeface="Times New Roman"/>
                <a:cs typeface="Times New Roman"/>
                <a:sym typeface="Times New Roman"/>
              </a:rPr>
              <a:t>t</a:t>
            </a:r>
            <a:r>
              <a:rPr lang="en-US" sz="1800" b="0" i="0">
                <a:solidFill>
                  <a:srgbClr val="000000"/>
                </a:solidFill>
                <a:latin typeface="Times New Roman"/>
                <a:ea typeface="Times New Roman"/>
                <a:cs typeface="Times New Roman"/>
                <a:sym typeface="Times New Roman"/>
              </a:rPr>
              <a:t>   =   μ + ϕ</a:t>
            </a:r>
            <a:r>
              <a:rPr lang="en-US" sz="1400" b="0" i="0" baseline="-25000">
                <a:solidFill>
                  <a:srgbClr val="000000"/>
                </a:solidFill>
                <a:latin typeface="Times New Roman"/>
                <a:ea typeface="Times New Roman"/>
                <a:cs typeface="Times New Roman"/>
                <a:sym typeface="Times New Roman"/>
              </a:rPr>
              <a:t>1</a:t>
            </a:r>
            <a:r>
              <a:rPr lang="en-US" sz="1800" b="0" i="0">
                <a:solidFill>
                  <a:srgbClr val="000000"/>
                </a:solidFill>
                <a:latin typeface="Times New Roman"/>
                <a:ea typeface="Times New Roman"/>
                <a:cs typeface="Times New Roman"/>
                <a:sym typeface="Times New Roman"/>
              </a:rPr>
              <a:t> y</a:t>
            </a:r>
            <a:r>
              <a:rPr lang="en-US" sz="1400" b="0" i="0" baseline="-25000">
                <a:solidFill>
                  <a:srgbClr val="000000"/>
                </a:solidFill>
                <a:latin typeface="Times New Roman"/>
                <a:ea typeface="Times New Roman"/>
                <a:cs typeface="Times New Roman"/>
                <a:sym typeface="Times New Roman"/>
              </a:rPr>
              <a:t>t-1</a:t>
            </a:r>
            <a:r>
              <a:rPr lang="en-US" sz="1800" b="0" i="0">
                <a:solidFill>
                  <a:srgbClr val="000000"/>
                </a:solidFill>
                <a:latin typeface="Times New Roman"/>
                <a:ea typeface="Times New Roman"/>
                <a:cs typeface="Times New Roman"/>
                <a:sym typeface="Times New Roman"/>
              </a:rPr>
              <a:t> +…+ ϕ</a:t>
            </a:r>
            <a:r>
              <a:rPr lang="en-US" sz="1400" b="0" i="0" baseline="-25000">
                <a:solidFill>
                  <a:srgbClr val="000000"/>
                </a:solidFill>
                <a:latin typeface="Times New Roman"/>
                <a:ea typeface="Times New Roman"/>
                <a:cs typeface="Times New Roman"/>
                <a:sym typeface="Times New Roman"/>
              </a:rPr>
              <a:t>p</a:t>
            </a:r>
            <a:r>
              <a:rPr lang="en-US" sz="1400" b="0" i="0">
                <a:solidFill>
                  <a:srgbClr val="000000"/>
                </a:solidFill>
                <a:latin typeface="Times New Roman"/>
                <a:ea typeface="Times New Roman"/>
                <a:cs typeface="Times New Roman"/>
                <a:sym typeface="Times New Roman"/>
              </a:rPr>
              <a:t> y</a:t>
            </a:r>
            <a:r>
              <a:rPr lang="en-US" sz="1400" b="0" i="0" baseline="-25000">
                <a:solidFill>
                  <a:srgbClr val="000000"/>
                </a:solidFill>
                <a:latin typeface="Times New Roman"/>
                <a:ea typeface="Times New Roman"/>
                <a:cs typeface="Times New Roman"/>
                <a:sym typeface="Times New Roman"/>
              </a:rPr>
              <a:t>t-p</a:t>
            </a:r>
            <a:r>
              <a:rPr lang="en-US" sz="1800" b="0" i="0">
                <a:solidFill>
                  <a:srgbClr val="000000"/>
                </a:solidFill>
                <a:latin typeface="Times New Roman"/>
                <a:ea typeface="Times New Roman"/>
                <a:cs typeface="Times New Roman"/>
                <a:sym typeface="Times New Roman"/>
              </a:rPr>
              <a:t> - </a:t>
            </a:r>
            <a:r>
              <a:rPr lang="en-US" sz="1400" b="0" i="0">
                <a:solidFill>
                  <a:srgbClr val="000000"/>
                </a:solidFill>
                <a:latin typeface="Times New Roman"/>
                <a:ea typeface="Times New Roman"/>
                <a:cs typeface="Times New Roman"/>
                <a:sym typeface="Times New Roman"/>
              </a:rPr>
              <a:t>θ</a:t>
            </a:r>
            <a:r>
              <a:rPr lang="en-US" sz="1400" b="0" i="0" baseline="-25000">
                <a:solidFill>
                  <a:srgbClr val="000000"/>
                </a:solidFill>
                <a:latin typeface="Times New Roman"/>
                <a:ea typeface="Times New Roman"/>
                <a:cs typeface="Times New Roman"/>
                <a:sym typeface="Times New Roman"/>
              </a:rPr>
              <a:t>1</a:t>
            </a:r>
            <a:r>
              <a:rPr lang="en-US" sz="1800" b="0" i="0">
                <a:solidFill>
                  <a:srgbClr val="000000"/>
                </a:solidFill>
                <a:latin typeface="Times New Roman"/>
                <a:ea typeface="Times New Roman"/>
                <a:cs typeface="Times New Roman"/>
                <a:sym typeface="Times New Roman"/>
              </a:rPr>
              <a:t>e</a:t>
            </a:r>
            <a:r>
              <a:rPr lang="en-US" sz="1400" b="0" i="0" baseline="-25000">
                <a:solidFill>
                  <a:srgbClr val="000000"/>
                </a:solidFill>
                <a:latin typeface="Times New Roman"/>
                <a:ea typeface="Times New Roman"/>
                <a:cs typeface="Times New Roman"/>
                <a:sym typeface="Times New Roman"/>
              </a:rPr>
              <a:t>t-1</a:t>
            </a:r>
            <a:r>
              <a:rPr lang="en-US" sz="1400" b="0" i="0">
                <a:solidFill>
                  <a:srgbClr val="000000"/>
                </a:solidFill>
                <a:latin typeface="Times New Roman"/>
                <a:ea typeface="Times New Roman"/>
                <a:cs typeface="Times New Roman"/>
                <a:sym typeface="Times New Roman"/>
              </a:rPr>
              <a:t> </a:t>
            </a:r>
            <a:r>
              <a:rPr lang="en-US" sz="1800" b="0" i="0">
                <a:solidFill>
                  <a:srgbClr val="000000"/>
                </a:solidFill>
                <a:latin typeface="Times New Roman"/>
                <a:ea typeface="Times New Roman"/>
                <a:cs typeface="Times New Roman"/>
                <a:sym typeface="Times New Roman"/>
              </a:rPr>
              <a:t>-…- </a:t>
            </a:r>
            <a:r>
              <a:rPr lang="en-US" sz="1400" b="0" i="0">
                <a:solidFill>
                  <a:srgbClr val="000000"/>
                </a:solidFill>
                <a:latin typeface="Times New Roman"/>
                <a:ea typeface="Times New Roman"/>
                <a:cs typeface="Times New Roman"/>
                <a:sym typeface="Times New Roman"/>
              </a:rPr>
              <a:t>θ</a:t>
            </a:r>
            <a:r>
              <a:rPr lang="en-US" sz="1400" b="0" i="0" baseline="-25000">
                <a:solidFill>
                  <a:srgbClr val="000000"/>
                </a:solidFill>
                <a:latin typeface="Times New Roman"/>
                <a:ea typeface="Times New Roman"/>
                <a:cs typeface="Times New Roman"/>
                <a:sym typeface="Times New Roman"/>
              </a:rPr>
              <a:t>q</a:t>
            </a:r>
            <a:r>
              <a:rPr lang="en-US" sz="1800" b="0" i="0">
                <a:solidFill>
                  <a:srgbClr val="000000"/>
                </a:solidFill>
                <a:latin typeface="Times New Roman"/>
                <a:ea typeface="Times New Roman"/>
                <a:cs typeface="Times New Roman"/>
                <a:sym typeface="Times New Roman"/>
              </a:rPr>
              <a:t>e</a:t>
            </a:r>
            <a:r>
              <a:rPr lang="en-US" sz="1400" b="0" i="0" baseline="-25000">
                <a:solidFill>
                  <a:srgbClr val="000000"/>
                </a:solidFill>
                <a:latin typeface="Times New Roman"/>
                <a:ea typeface="Times New Roman"/>
                <a:cs typeface="Times New Roman"/>
                <a:sym typeface="Times New Roman"/>
              </a:rPr>
              <a:t>t-q</a:t>
            </a:r>
            <a:endParaRPr sz="2000" b="1">
              <a:latin typeface="Times New Roman"/>
              <a:ea typeface="Times New Roman"/>
              <a:cs typeface="Times New Roman"/>
              <a:sym typeface="Times New Roman"/>
            </a:endParaRPr>
          </a:p>
          <a:p>
            <a:pPr marL="0" lvl="0" indent="0" algn="just" rtl="0">
              <a:lnSpc>
                <a:spcPct val="90000"/>
              </a:lnSpc>
              <a:spcBef>
                <a:spcPts val="1000"/>
              </a:spcBef>
              <a:spcAft>
                <a:spcPts val="0"/>
              </a:spcAft>
              <a:buClr>
                <a:schemeClr val="dk1"/>
              </a:buClr>
              <a:buSzPts val="1800"/>
              <a:buNone/>
            </a:pPr>
            <a:r>
              <a:rPr lang="en-US" sz="1800">
                <a:latin typeface="Times New Roman"/>
                <a:ea typeface="Times New Roman"/>
                <a:cs typeface="Times New Roman"/>
                <a:sym typeface="Times New Roman"/>
              </a:rPr>
              <a:t>where:  Ф,  φ,  Θ  and  θ  represents  the  seasonal  and  non-seasonal  components  parameters  of autoregressive AR and moving average MA respectively; B = backward operator, B(yt) = yt–1; (1–BS)D  =  Dth  seasonal  difference  of  season  s;  (1  – B)d  =  dth  non-seasonal  difference;  εt  =  an independently distributed random variable; P and p represents the orders of the AR components; Q and q represents the orders of MA components; D and d are difference terms. </a:t>
            </a:r>
            <a:r>
              <a:rPr lang="en-US" sz="1800" baseline="30000">
                <a:latin typeface="Times New Roman"/>
                <a:ea typeface="Times New Roman"/>
                <a:cs typeface="Times New Roman"/>
                <a:sym typeface="Times New Roman"/>
              </a:rPr>
              <a:t>[20]</a:t>
            </a:r>
            <a:endParaRPr sz="1800" baseline="30000">
              <a:latin typeface="Times New Roman"/>
              <a:ea typeface="Times New Roman"/>
              <a:cs typeface="Times New Roman"/>
              <a:sym typeface="Times New Roman"/>
            </a:endParaRPr>
          </a:p>
          <a:p>
            <a:pPr marL="228600" lvl="0" indent="-25400" algn="just" rtl="0">
              <a:lnSpc>
                <a:spcPct val="90000"/>
              </a:lnSpc>
              <a:spcBef>
                <a:spcPts val="1000"/>
              </a:spcBef>
              <a:spcAft>
                <a:spcPts val="0"/>
              </a:spcAft>
              <a:buClr>
                <a:schemeClr val="dk1"/>
              </a:buClr>
              <a:buSzPts val="3200"/>
              <a:buFont typeface="Noto Sans Symbols"/>
              <a:buNone/>
            </a:pPr>
            <a:endParaRPr sz="3200" b="1">
              <a:latin typeface="Times New Roman"/>
              <a:ea typeface="Times New Roman"/>
              <a:cs typeface="Times New Roman"/>
              <a:sym typeface="Times New Roman"/>
            </a:endParaRPr>
          </a:p>
          <a:p>
            <a:pPr marL="228600" lvl="0" indent="-50800" algn="just" rtl="0">
              <a:lnSpc>
                <a:spcPct val="90000"/>
              </a:lnSpc>
              <a:spcBef>
                <a:spcPts val="1000"/>
              </a:spcBef>
              <a:spcAft>
                <a:spcPts val="0"/>
              </a:spcAft>
              <a:buClr>
                <a:schemeClr val="dk1"/>
              </a:buClr>
              <a:buSzPts val="2800"/>
              <a:buNone/>
            </a:pPr>
            <a:endParaRPr>
              <a:latin typeface="Times New Roman"/>
              <a:ea typeface="Times New Roman"/>
              <a:cs typeface="Times New Roman"/>
              <a:sym typeface="Times New Roman"/>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82"/>
        <p:cNvGrpSpPr/>
        <p:nvPr/>
      </p:nvGrpSpPr>
      <p:grpSpPr>
        <a:xfrm>
          <a:off x="0" y="0"/>
          <a:ext cx="0" cy="0"/>
          <a:chOff x="0" y="0"/>
          <a:chExt cx="0" cy="0"/>
        </a:xfrm>
      </p:grpSpPr>
      <p:sp>
        <p:nvSpPr>
          <p:cNvPr id="383" name="Google Shape;383;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Steps to Use SARIMA Model</a:t>
            </a:r>
            <a:endParaRPr/>
          </a:p>
        </p:txBody>
      </p:sp>
      <p:sp>
        <p:nvSpPr>
          <p:cNvPr id="384" name="Google Shape;384;p3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rgbClr val="222222"/>
              </a:buClr>
              <a:buSzPts val="2400"/>
              <a:buFont typeface="Noto Sans Symbols"/>
              <a:buChar char="⮚"/>
            </a:pPr>
            <a:r>
              <a:rPr lang="en-US" sz="2400" b="1">
                <a:solidFill>
                  <a:srgbClr val="222222"/>
                </a:solidFill>
                <a:latin typeface="Times New Roman"/>
                <a:ea typeface="Times New Roman"/>
                <a:cs typeface="Times New Roman"/>
                <a:sym typeface="Times New Roman"/>
              </a:rPr>
              <a:t>Define Model</a:t>
            </a:r>
            <a:endParaRPr sz="2400"/>
          </a:p>
          <a:p>
            <a:pPr marL="0" lvl="0" indent="0" algn="just" rtl="0">
              <a:lnSpc>
                <a:spcPct val="90000"/>
              </a:lnSpc>
              <a:spcBef>
                <a:spcPts val="1000"/>
              </a:spcBef>
              <a:spcAft>
                <a:spcPts val="0"/>
              </a:spcAft>
              <a:buClr>
                <a:schemeClr val="dk1"/>
              </a:buClr>
              <a:buSzPts val="1800"/>
              <a:buNone/>
            </a:pPr>
            <a:r>
              <a:rPr lang="en-US" sz="1800" b="0" i="0">
                <a:latin typeface="Times New Roman"/>
                <a:ea typeface="Times New Roman"/>
                <a:cs typeface="Times New Roman"/>
                <a:sym typeface="Times New Roman"/>
              </a:rPr>
              <a:t>An instance of the SARIMAX class can be created by providing the training data and a host of model configuration parameters</a:t>
            </a:r>
            <a:endParaRPr>
              <a:solidFill>
                <a:srgbClr val="222222"/>
              </a:solidFill>
              <a:latin typeface="Times New Roman"/>
              <a:ea typeface="Times New Roman"/>
              <a:cs typeface="Times New Roman"/>
              <a:sym typeface="Times New Roman"/>
            </a:endParaRPr>
          </a:p>
          <a:p>
            <a:pPr marL="0" lvl="0" indent="0" algn="just" rtl="0">
              <a:lnSpc>
                <a:spcPct val="90000"/>
              </a:lnSpc>
              <a:spcBef>
                <a:spcPts val="1000"/>
              </a:spcBef>
              <a:spcAft>
                <a:spcPts val="0"/>
              </a:spcAft>
              <a:buClr>
                <a:schemeClr val="dk1"/>
              </a:buClr>
              <a:buSzPts val="2800"/>
              <a:buNone/>
            </a:pPr>
            <a:endParaRPr>
              <a:solidFill>
                <a:srgbClr val="222222"/>
              </a:solidFill>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rgbClr val="222222"/>
              </a:buClr>
              <a:buSzPts val="2400"/>
              <a:buFont typeface="Noto Sans Symbols"/>
              <a:buChar char="⮚"/>
            </a:pPr>
            <a:r>
              <a:rPr lang="en-US" sz="2400" b="1">
                <a:solidFill>
                  <a:srgbClr val="222222"/>
                </a:solidFill>
                <a:latin typeface="Times New Roman"/>
                <a:ea typeface="Times New Roman"/>
                <a:cs typeface="Times New Roman"/>
                <a:sym typeface="Times New Roman"/>
              </a:rPr>
              <a:t>Fit Model</a:t>
            </a:r>
            <a:endParaRPr/>
          </a:p>
          <a:p>
            <a:pPr marL="228600" lvl="0" indent="-228600" algn="just" rtl="0">
              <a:lnSpc>
                <a:spcPct val="90000"/>
              </a:lnSpc>
              <a:spcBef>
                <a:spcPts val="1000"/>
              </a:spcBef>
              <a:spcAft>
                <a:spcPts val="0"/>
              </a:spcAft>
              <a:buClr>
                <a:schemeClr val="dk1"/>
              </a:buClr>
              <a:buSzPts val="1800"/>
              <a:buChar char="•"/>
            </a:pPr>
            <a:r>
              <a:rPr lang="en-US" sz="1800" b="0">
                <a:latin typeface="Times New Roman"/>
                <a:ea typeface="Times New Roman"/>
                <a:cs typeface="Times New Roman"/>
                <a:sym typeface="Times New Roman"/>
              </a:rPr>
              <a:t>Once the model is created, it can be fit on the training data.</a:t>
            </a:r>
            <a:endParaRPr/>
          </a:p>
          <a:p>
            <a:pPr marL="228600" lvl="0" indent="-228600" algn="just" rtl="0">
              <a:lnSpc>
                <a:spcPct val="90000"/>
              </a:lnSpc>
              <a:spcBef>
                <a:spcPts val="1000"/>
              </a:spcBef>
              <a:spcAft>
                <a:spcPts val="0"/>
              </a:spcAft>
              <a:buClr>
                <a:schemeClr val="dk1"/>
              </a:buClr>
              <a:buSzPts val="1800"/>
              <a:buChar char="•"/>
            </a:pPr>
            <a:r>
              <a:rPr lang="en-US" sz="1800" b="0">
                <a:latin typeface="Times New Roman"/>
                <a:ea typeface="Times New Roman"/>
                <a:cs typeface="Times New Roman"/>
                <a:sym typeface="Times New Roman"/>
              </a:rPr>
              <a:t>The model is fit by calling the fit() </a:t>
            </a:r>
            <a:r>
              <a:rPr lang="en-US" sz="1800">
                <a:latin typeface="Times New Roman"/>
                <a:ea typeface="Times New Roman"/>
                <a:cs typeface="Times New Roman"/>
                <a:sym typeface="Times New Roman"/>
              </a:rPr>
              <a:t>function below</a:t>
            </a:r>
            <a:r>
              <a:rPr lang="en-US" sz="1800" b="0">
                <a:latin typeface="Times New Roman"/>
                <a:ea typeface="Times New Roman"/>
                <a:cs typeface="Times New Roman"/>
                <a:sym typeface="Times New Roman"/>
              </a:rPr>
              <a:t>.</a:t>
            </a:r>
            <a:endParaRPr/>
          </a:p>
          <a:p>
            <a:pPr marL="228600" lvl="0" indent="-114300" algn="just" rtl="0">
              <a:lnSpc>
                <a:spcPct val="90000"/>
              </a:lnSpc>
              <a:spcBef>
                <a:spcPts val="1000"/>
              </a:spcBef>
              <a:spcAft>
                <a:spcPts val="0"/>
              </a:spcAft>
              <a:buClr>
                <a:schemeClr val="dk1"/>
              </a:buClr>
              <a:buSzPts val="1800"/>
              <a:buNone/>
            </a:pPr>
            <a:endParaRPr sz="1800" b="0">
              <a:latin typeface="Times New Roman"/>
              <a:ea typeface="Times New Roman"/>
              <a:cs typeface="Times New Roman"/>
              <a:sym typeface="Times New Roman"/>
            </a:endParaRPr>
          </a:p>
          <a:p>
            <a:pPr marL="228600" lvl="0" indent="-114300" algn="just" rtl="0">
              <a:lnSpc>
                <a:spcPct val="90000"/>
              </a:lnSpc>
              <a:spcBef>
                <a:spcPts val="1000"/>
              </a:spcBef>
              <a:spcAft>
                <a:spcPts val="0"/>
              </a:spcAft>
              <a:buClr>
                <a:schemeClr val="dk1"/>
              </a:buClr>
              <a:buSzPts val="1800"/>
              <a:buNone/>
            </a:pPr>
            <a:endParaRPr sz="1800" b="0">
              <a:latin typeface="Times New Roman"/>
              <a:ea typeface="Times New Roman"/>
              <a:cs typeface="Times New Roman"/>
              <a:sym typeface="Times New Roman"/>
            </a:endParaRPr>
          </a:p>
          <a:p>
            <a:pPr marL="228600" lvl="0" indent="-114300" algn="just" rtl="0">
              <a:lnSpc>
                <a:spcPct val="90000"/>
              </a:lnSpc>
              <a:spcBef>
                <a:spcPts val="1000"/>
              </a:spcBef>
              <a:spcAft>
                <a:spcPts val="0"/>
              </a:spcAft>
              <a:buClr>
                <a:schemeClr val="dk1"/>
              </a:buClr>
              <a:buSzPts val="1800"/>
              <a:buNone/>
            </a:pPr>
            <a:endParaRPr sz="1800" b="0">
              <a:latin typeface="Times New Roman"/>
              <a:ea typeface="Times New Roman"/>
              <a:cs typeface="Times New Roman"/>
              <a:sym typeface="Times New Roman"/>
            </a:endParaRPr>
          </a:p>
          <a:p>
            <a:pPr marL="228600" lvl="0" indent="-114300" algn="just" rtl="0">
              <a:lnSpc>
                <a:spcPct val="90000"/>
              </a:lnSpc>
              <a:spcBef>
                <a:spcPts val="1000"/>
              </a:spcBef>
              <a:spcAft>
                <a:spcPts val="0"/>
              </a:spcAft>
              <a:buClr>
                <a:schemeClr val="dk1"/>
              </a:buClr>
              <a:buSzPts val="1800"/>
              <a:buNone/>
            </a:pPr>
            <a:endParaRPr sz="1800">
              <a:latin typeface="Times New Roman"/>
              <a:ea typeface="Times New Roman"/>
              <a:cs typeface="Times New Roman"/>
              <a:sym typeface="Times New Roman"/>
            </a:endParaRPr>
          </a:p>
          <a:p>
            <a:pPr marL="228600" lvl="0" indent="-114300" algn="just" rtl="0">
              <a:lnSpc>
                <a:spcPct val="90000"/>
              </a:lnSpc>
              <a:spcBef>
                <a:spcPts val="1000"/>
              </a:spcBef>
              <a:spcAft>
                <a:spcPts val="0"/>
              </a:spcAft>
              <a:buClr>
                <a:schemeClr val="dk1"/>
              </a:buClr>
              <a:buSzPts val="1800"/>
              <a:buNone/>
            </a:pPr>
            <a:endParaRPr sz="1800" b="0">
              <a:latin typeface="Times New Roman"/>
              <a:ea typeface="Times New Roman"/>
              <a:cs typeface="Times New Roman"/>
              <a:sym typeface="Times New Roman"/>
            </a:endParaRPr>
          </a:p>
          <a:p>
            <a:pPr marL="228600" lvl="0" indent="-114300" algn="just" rtl="0">
              <a:lnSpc>
                <a:spcPct val="90000"/>
              </a:lnSpc>
              <a:spcBef>
                <a:spcPts val="1000"/>
              </a:spcBef>
              <a:spcAft>
                <a:spcPts val="0"/>
              </a:spcAft>
              <a:buClr>
                <a:schemeClr val="dk1"/>
              </a:buClr>
              <a:buSzPts val="1800"/>
              <a:buNone/>
            </a:pPr>
            <a:endParaRPr sz="1800" b="0">
              <a:latin typeface="Times New Roman"/>
              <a:ea typeface="Times New Roman"/>
              <a:cs typeface="Times New Roman"/>
              <a:sym typeface="Times New Roman"/>
            </a:endParaRPr>
          </a:p>
          <a:p>
            <a:pPr marL="0" lvl="0" indent="0" algn="just" rtl="0">
              <a:lnSpc>
                <a:spcPct val="90000"/>
              </a:lnSpc>
              <a:spcBef>
                <a:spcPts val="1000"/>
              </a:spcBef>
              <a:spcAft>
                <a:spcPts val="0"/>
              </a:spcAft>
              <a:buClr>
                <a:schemeClr val="dk1"/>
              </a:buClr>
              <a:buSzPts val="2800"/>
              <a:buNone/>
            </a:pPr>
            <a:endParaRPr b="1">
              <a:solidFill>
                <a:srgbClr val="222222"/>
              </a:solidFill>
              <a:latin typeface="Times New Roman"/>
              <a:ea typeface="Times New Roman"/>
              <a:cs typeface="Times New Roman"/>
              <a:sym typeface="Times New Roman"/>
            </a:endParaRPr>
          </a:p>
          <a:p>
            <a:pPr marL="228600" lvl="0" indent="-50800" algn="just"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p:txBody>
      </p:sp>
      <p:pic>
        <p:nvPicPr>
          <p:cNvPr id="385" name="Google Shape;385;p34"/>
          <p:cNvPicPr preferRelativeResize="0"/>
          <p:nvPr/>
        </p:nvPicPr>
        <p:blipFill rotWithShape="1">
          <a:blip r:embed="rId3">
            <a:alphaModFix/>
          </a:blip>
          <a:srcRect/>
          <a:stretch/>
        </p:blipFill>
        <p:spPr>
          <a:xfrm>
            <a:off x="1101075" y="4846365"/>
            <a:ext cx="10252725" cy="74256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89"/>
        <p:cNvGrpSpPr/>
        <p:nvPr/>
      </p:nvGrpSpPr>
      <p:grpSpPr>
        <a:xfrm>
          <a:off x="0" y="0"/>
          <a:ext cx="0" cy="0"/>
          <a:chOff x="0" y="0"/>
          <a:chExt cx="0" cy="0"/>
        </a:xfrm>
      </p:grpSpPr>
      <p:sp>
        <p:nvSpPr>
          <p:cNvPr id="390" name="Google Shape;390;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CONT….</a:t>
            </a:r>
            <a:endParaRPr/>
          </a:p>
        </p:txBody>
      </p:sp>
      <p:sp>
        <p:nvSpPr>
          <p:cNvPr id="391" name="Google Shape;391;p35"/>
          <p:cNvSpPr txBox="1">
            <a:spLocks noGrp="1"/>
          </p:cNvSpPr>
          <p:nvPr>
            <p:ph type="body" idx="1"/>
          </p:nvPr>
        </p:nvSpPr>
        <p:spPr>
          <a:xfrm>
            <a:off x="706762" y="1543522"/>
            <a:ext cx="10515600" cy="435133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1800"/>
              <a:buNone/>
            </a:pPr>
            <a:endParaRPr sz="1800" b="0">
              <a:latin typeface="Times New Roman"/>
              <a:ea typeface="Times New Roman"/>
              <a:cs typeface="Times New Roman"/>
              <a:sym typeface="Times New Roman"/>
            </a:endParaRPr>
          </a:p>
          <a:p>
            <a:pPr marL="228600" lvl="0" indent="-228600" algn="just" rtl="0">
              <a:lnSpc>
                <a:spcPct val="90000"/>
              </a:lnSpc>
              <a:spcBef>
                <a:spcPts val="1000"/>
              </a:spcBef>
              <a:spcAft>
                <a:spcPts val="0"/>
              </a:spcAft>
              <a:buClr>
                <a:srgbClr val="222222"/>
              </a:buClr>
              <a:buSzPts val="2800"/>
              <a:buFont typeface="Noto Sans Symbols"/>
              <a:buChar char="⮚"/>
            </a:pPr>
            <a:r>
              <a:rPr lang="en-US" b="1">
                <a:solidFill>
                  <a:srgbClr val="222222"/>
                </a:solidFill>
                <a:latin typeface="Times New Roman"/>
                <a:ea typeface="Times New Roman"/>
                <a:cs typeface="Times New Roman"/>
                <a:sym typeface="Times New Roman"/>
              </a:rPr>
              <a:t>Make Prediction</a:t>
            </a:r>
            <a:endParaRPr/>
          </a:p>
          <a:p>
            <a:pPr marL="228600" lvl="0" indent="-228600" algn="just" rtl="0">
              <a:lnSpc>
                <a:spcPct val="90000"/>
              </a:lnSpc>
              <a:spcBef>
                <a:spcPts val="1000"/>
              </a:spcBef>
              <a:spcAft>
                <a:spcPts val="0"/>
              </a:spcAft>
              <a:buClr>
                <a:schemeClr val="dk1"/>
              </a:buClr>
              <a:buSzPts val="1900"/>
              <a:buChar char="•"/>
            </a:pPr>
            <a:r>
              <a:rPr lang="en-US" sz="1900" b="0">
                <a:latin typeface="Times New Roman"/>
                <a:ea typeface="Times New Roman"/>
                <a:cs typeface="Times New Roman"/>
                <a:sym typeface="Times New Roman"/>
              </a:rPr>
              <a:t>Once fit, the model can be used to make a forecast.</a:t>
            </a:r>
            <a:endParaRPr/>
          </a:p>
          <a:p>
            <a:pPr marL="228600" lvl="0" indent="-228600" algn="just" rtl="0">
              <a:lnSpc>
                <a:spcPct val="90000"/>
              </a:lnSpc>
              <a:spcBef>
                <a:spcPts val="1000"/>
              </a:spcBef>
              <a:spcAft>
                <a:spcPts val="0"/>
              </a:spcAft>
              <a:buClr>
                <a:schemeClr val="dk1"/>
              </a:buClr>
              <a:buSzPts val="1900"/>
              <a:buChar char="•"/>
            </a:pPr>
            <a:r>
              <a:rPr lang="en-US" sz="1900" b="0">
                <a:latin typeface="Times New Roman"/>
                <a:ea typeface="Times New Roman"/>
                <a:cs typeface="Times New Roman"/>
                <a:sym typeface="Times New Roman"/>
              </a:rPr>
              <a:t>A forecast can be made by calling the </a:t>
            </a:r>
            <a:r>
              <a:rPr lang="en-US" sz="1900" b="0" i="1">
                <a:latin typeface="Times New Roman"/>
                <a:ea typeface="Times New Roman"/>
                <a:cs typeface="Times New Roman"/>
                <a:sym typeface="Times New Roman"/>
              </a:rPr>
              <a:t>forecast()</a:t>
            </a:r>
            <a:r>
              <a:rPr lang="en-US" sz="1900" b="0">
                <a:latin typeface="Times New Roman"/>
                <a:ea typeface="Times New Roman"/>
                <a:cs typeface="Times New Roman"/>
                <a:sym typeface="Times New Roman"/>
              </a:rPr>
              <a:t> or the </a:t>
            </a:r>
            <a:r>
              <a:rPr lang="en-US" sz="1900" b="0" i="1">
                <a:latin typeface="Times New Roman"/>
                <a:ea typeface="Times New Roman"/>
                <a:cs typeface="Times New Roman"/>
                <a:sym typeface="Times New Roman"/>
              </a:rPr>
              <a:t>predict()</a:t>
            </a:r>
            <a:r>
              <a:rPr lang="en-US" sz="1900" b="0">
                <a:latin typeface="Times New Roman"/>
                <a:ea typeface="Times New Roman"/>
                <a:cs typeface="Times New Roman"/>
                <a:sym typeface="Times New Roman"/>
              </a:rPr>
              <a:t> functions on the </a:t>
            </a:r>
            <a:r>
              <a:rPr lang="en-US" sz="1900" b="0" i="1">
                <a:latin typeface="Times New Roman"/>
                <a:ea typeface="Times New Roman"/>
                <a:cs typeface="Times New Roman"/>
                <a:sym typeface="Times New Roman"/>
              </a:rPr>
              <a:t>SARIMAXResults</a:t>
            </a:r>
            <a:r>
              <a:rPr lang="en-US" sz="1900" b="0">
                <a:latin typeface="Times New Roman"/>
                <a:ea typeface="Times New Roman"/>
                <a:cs typeface="Times New Roman"/>
                <a:sym typeface="Times New Roman"/>
              </a:rPr>
              <a:t> object returned from calling fit.</a:t>
            </a:r>
            <a:endParaRPr/>
          </a:p>
          <a:p>
            <a:pPr marL="228600" lvl="0" indent="-228600" algn="just" rtl="0">
              <a:lnSpc>
                <a:spcPct val="90000"/>
              </a:lnSpc>
              <a:spcBef>
                <a:spcPts val="1000"/>
              </a:spcBef>
              <a:spcAft>
                <a:spcPts val="0"/>
              </a:spcAft>
              <a:buClr>
                <a:schemeClr val="dk1"/>
              </a:buClr>
              <a:buSzPts val="1800"/>
              <a:buChar char="•"/>
            </a:pPr>
            <a:r>
              <a:rPr lang="en-US" sz="1800" b="0" i="0">
                <a:latin typeface="Times New Roman"/>
                <a:ea typeface="Times New Roman"/>
                <a:cs typeface="Times New Roman"/>
                <a:sym typeface="Times New Roman"/>
              </a:rPr>
              <a:t>The </a:t>
            </a:r>
            <a:r>
              <a:rPr lang="en-US" sz="1800" b="0" i="1">
                <a:latin typeface="Times New Roman"/>
                <a:ea typeface="Times New Roman"/>
                <a:cs typeface="Times New Roman"/>
                <a:sym typeface="Times New Roman"/>
              </a:rPr>
              <a:t>predict()</a:t>
            </a:r>
            <a:r>
              <a:rPr lang="en-US" sz="1800" b="0" i="0">
                <a:latin typeface="Times New Roman"/>
                <a:ea typeface="Times New Roman"/>
                <a:cs typeface="Times New Roman"/>
                <a:sym typeface="Times New Roman"/>
              </a:rPr>
              <a:t> function requires a start and end date or index to be specified.</a:t>
            </a:r>
            <a:endParaRPr/>
          </a:p>
          <a:p>
            <a:pPr marL="228600" lvl="0" indent="-114300" algn="just" rtl="0">
              <a:lnSpc>
                <a:spcPct val="90000"/>
              </a:lnSpc>
              <a:spcBef>
                <a:spcPts val="1000"/>
              </a:spcBef>
              <a:spcAft>
                <a:spcPts val="0"/>
              </a:spcAft>
              <a:buClr>
                <a:schemeClr val="dk1"/>
              </a:buClr>
              <a:buSzPts val="1800"/>
              <a:buNone/>
            </a:pPr>
            <a:endParaRPr sz="1800" b="0">
              <a:latin typeface="Times New Roman"/>
              <a:ea typeface="Times New Roman"/>
              <a:cs typeface="Times New Roman"/>
              <a:sym typeface="Times New Roman"/>
            </a:endParaRPr>
          </a:p>
          <a:p>
            <a:pPr marL="0" lvl="0" indent="0" algn="just" rtl="0">
              <a:lnSpc>
                <a:spcPct val="90000"/>
              </a:lnSpc>
              <a:spcBef>
                <a:spcPts val="1000"/>
              </a:spcBef>
              <a:spcAft>
                <a:spcPts val="0"/>
              </a:spcAft>
              <a:buClr>
                <a:schemeClr val="dk1"/>
              </a:buClr>
              <a:buSzPts val="2800"/>
              <a:buNone/>
            </a:pPr>
            <a:endParaRPr b="1">
              <a:solidFill>
                <a:srgbClr val="222222"/>
              </a:solidFill>
              <a:latin typeface="Times New Roman"/>
              <a:ea typeface="Times New Roman"/>
              <a:cs typeface="Times New Roman"/>
              <a:sym typeface="Times New Roman"/>
            </a:endParaRPr>
          </a:p>
          <a:p>
            <a:pPr marL="228600" lvl="0" indent="-50800" algn="just" rtl="0">
              <a:lnSpc>
                <a:spcPct val="90000"/>
              </a:lnSpc>
              <a:spcBef>
                <a:spcPts val="1000"/>
              </a:spcBef>
              <a:spcAft>
                <a:spcPts val="0"/>
              </a:spcAft>
              <a:buClr>
                <a:schemeClr val="dk1"/>
              </a:buClr>
              <a:buSzPts val="2800"/>
              <a:buFont typeface="Noto Sans Symbols"/>
              <a:buNone/>
            </a:pPr>
            <a:endParaRPr>
              <a:latin typeface="Times New Roman"/>
              <a:ea typeface="Times New Roman"/>
              <a:cs typeface="Times New Roman"/>
              <a:sym typeface="Times New Roman"/>
            </a:endParaRPr>
          </a:p>
        </p:txBody>
      </p:sp>
      <p:pic>
        <p:nvPicPr>
          <p:cNvPr id="392" name="Google Shape;392;p35"/>
          <p:cNvPicPr preferRelativeResize="0"/>
          <p:nvPr/>
        </p:nvPicPr>
        <p:blipFill rotWithShape="1">
          <a:blip r:embed="rId3">
            <a:alphaModFix/>
          </a:blip>
          <a:srcRect t="57962"/>
          <a:stretch/>
        </p:blipFill>
        <p:spPr>
          <a:xfrm>
            <a:off x="969638" y="4057649"/>
            <a:ext cx="9113196" cy="95261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30275"/>
          </a:xfrm>
        </p:spPr>
        <p:style>
          <a:lnRef idx="1">
            <a:schemeClr val="accent5"/>
          </a:lnRef>
          <a:fillRef idx="2">
            <a:schemeClr val="accent5"/>
          </a:fillRef>
          <a:effectRef idx="1">
            <a:schemeClr val="accent5"/>
          </a:effectRef>
          <a:fontRef idx="minor">
            <a:schemeClr val="dk1"/>
          </a:fontRef>
        </p:style>
        <p:txBody>
          <a:bodyPr>
            <a:normAutofit/>
          </a:bodyPr>
          <a:lstStyle/>
          <a:p>
            <a:r>
              <a:rPr lang="en-US" sz="4000" dirty="0" smtClean="0">
                <a:latin typeface="Times" pitchFamily="18" charset="0"/>
              </a:rPr>
              <a:t>Time Series Models </a:t>
            </a:r>
          </a:p>
        </p:txBody>
      </p:sp>
      <p:sp>
        <p:nvSpPr>
          <p:cNvPr id="3" name="Text Placeholder 2"/>
          <p:cNvSpPr>
            <a:spLocks noGrp="1"/>
          </p:cNvSpPr>
          <p:nvPr>
            <p:ph type="body" idx="1"/>
          </p:nvPr>
        </p:nvSpPr>
        <p:spPr/>
        <p:txBody>
          <a:bodyPr/>
          <a:lstStyle/>
          <a:p>
            <a:pPr algn="just">
              <a:buNone/>
            </a:pPr>
            <a:r>
              <a:rPr lang="en-US" sz="3200" b="1" dirty="0" smtClean="0">
                <a:solidFill>
                  <a:srgbClr val="00B0F0"/>
                </a:solidFill>
                <a:latin typeface="Arabic Typesetting" pitchFamily="66" charset="-78"/>
                <a:cs typeface="Arabic Typesetting" pitchFamily="66" charset="-78"/>
              </a:rPr>
              <a:t>1. </a:t>
            </a:r>
            <a:r>
              <a:rPr lang="en-US" sz="3200" b="1" dirty="0" err="1" smtClean="0">
                <a:solidFill>
                  <a:srgbClr val="00B0F0"/>
                </a:solidFill>
                <a:latin typeface="Arabic Typesetting" pitchFamily="66" charset="-78"/>
                <a:cs typeface="Arabic Typesetting" pitchFamily="66" charset="-78"/>
              </a:rPr>
              <a:t>Autoregression</a:t>
            </a:r>
            <a:r>
              <a:rPr lang="en-US" sz="3200" b="1" dirty="0" smtClean="0">
                <a:solidFill>
                  <a:srgbClr val="00B0F0"/>
                </a:solidFill>
                <a:latin typeface="Arabic Typesetting" pitchFamily="66" charset="-78"/>
                <a:cs typeface="Arabic Typesetting" pitchFamily="66" charset="-78"/>
              </a:rPr>
              <a:t> (AR)</a:t>
            </a:r>
          </a:p>
          <a:p>
            <a:pPr algn="just">
              <a:buNone/>
            </a:pPr>
            <a:r>
              <a:rPr lang="en-US" sz="3200" b="1" dirty="0" smtClean="0">
                <a:solidFill>
                  <a:srgbClr val="00B0F0"/>
                </a:solidFill>
                <a:latin typeface="Arabic Typesetting" pitchFamily="66" charset="-78"/>
                <a:cs typeface="Arabic Typesetting" pitchFamily="66" charset="-78"/>
              </a:rPr>
              <a:t>2. Moving Average (MA)</a:t>
            </a:r>
          </a:p>
          <a:p>
            <a:pPr algn="just">
              <a:buNone/>
            </a:pPr>
            <a:r>
              <a:rPr lang="en-US" sz="3200" b="1" dirty="0" smtClean="0">
                <a:solidFill>
                  <a:srgbClr val="00B0F0"/>
                </a:solidFill>
                <a:latin typeface="Arabic Typesetting" pitchFamily="66" charset="-78"/>
                <a:cs typeface="Arabic Typesetting" pitchFamily="66" charset="-78"/>
              </a:rPr>
              <a:t>3. Autoregressive Moving Average (ARMA)</a:t>
            </a:r>
          </a:p>
          <a:p>
            <a:pPr algn="just">
              <a:buNone/>
            </a:pPr>
            <a:r>
              <a:rPr lang="en-US" sz="3200" b="1" dirty="0" smtClean="0">
                <a:solidFill>
                  <a:srgbClr val="00B0F0"/>
                </a:solidFill>
                <a:latin typeface="Arabic Typesetting" pitchFamily="66" charset="-78"/>
                <a:cs typeface="Arabic Typesetting" pitchFamily="66" charset="-78"/>
              </a:rPr>
              <a:t>4. Autoregressive Integrated Moving Average (ARIMA)</a:t>
            </a:r>
          </a:p>
          <a:p>
            <a:pPr algn="just">
              <a:buNone/>
            </a:pPr>
            <a:r>
              <a:rPr lang="en-US" sz="3200" b="1" dirty="0" smtClean="0">
                <a:solidFill>
                  <a:srgbClr val="00B0F0"/>
                </a:solidFill>
                <a:latin typeface="Arabic Typesetting" pitchFamily="66" charset="-78"/>
                <a:cs typeface="Arabic Typesetting" pitchFamily="66" charset="-78"/>
              </a:rPr>
              <a:t>5. Seasonal Autoregressive Integrated Moving-Average (SARIMA)</a:t>
            </a:r>
          </a:p>
          <a:p>
            <a:endParaRPr lang="en-US" dirty="0"/>
          </a:p>
        </p:txBody>
      </p:sp>
      <p:sp>
        <p:nvSpPr>
          <p:cNvPr id="4" name="Text Placeholder 3"/>
          <p:cNvSpPr>
            <a:spLocks noGrp="1"/>
          </p:cNvSpPr>
          <p:nvPr>
            <p:ph type="body" idx="2"/>
          </p:nvPr>
        </p:nvSpPr>
        <p:spPr>
          <a:xfrm>
            <a:off x="6172200" y="1825625"/>
            <a:ext cx="5486400" cy="4351338"/>
          </a:xfrm>
        </p:spPr>
        <p:txBody>
          <a:bodyPr/>
          <a:lstStyle/>
          <a:p>
            <a:pPr marL="628650" indent="-514350">
              <a:buAutoNum type="arabicPeriod"/>
            </a:pPr>
            <a:r>
              <a:rPr lang="en-US" b="1" dirty="0" err="1" smtClean="0">
                <a:solidFill>
                  <a:srgbClr val="00B0F0"/>
                </a:solidFill>
                <a:latin typeface="Arabic Typesetting" pitchFamily="66" charset="-78"/>
                <a:cs typeface="Arabic Typesetting" pitchFamily="66" charset="-78"/>
              </a:rPr>
              <a:t>Autoregression</a:t>
            </a:r>
            <a:r>
              <a:rPr lang="en-US" b="1" dirty="0" smtClean="0">
                <a:solidFill>
                  <a:srgbClr val="00B0F0"/>
                </a:solidFill>
                <a:latin typeface="Arabic Typesetting" pitchFamily="66" charset="-78"/>
                <a:cs typeface="Arabic Typesetting" pitchFamily="66" charset="-78"/>
              </a:rPr>
              <a:t> (AR) : </a:t>
            </a:r>
          </a:p>
          <a:p>
            <a:pPr marL="628650" indent="-514350">
              <a:buNone/>
            </a:pPr>
            <a:r>
              <a:rPr lang="en-US" sz="3200" b="1" dirty="0" smtClean="0">
                <a:solidFill>
                  <a:srgbClr val="00B0F0"/>
                </a:solidFill>
                <a:latin typeface="Arabic Typesetting" pitchFamily="66" charset="-78"/>
                <a:cs typeface="Arabic Typesetting" pitchFamily="66" charset="-78"/>
              </a:rPr>
              <a:t>       </a:t>
            </a:r>
            <a:r>
              <a:rPr lang="en-US" b="1" i="1" dirty="0" err="1" smtClean="0">
                <a:solidFill>
                  <a:srgbClr val="FF0000"/>
                </a:solidFill>
                <a:latin typeface="Arabic Typesetting" pitchFamily="66" charset="-78"/>
                <a:cs typeface="Arabic Typesetting" pitchFamily="66" charset="-78"/>
              </a:rPr>
              <a:t>Autoregression</a:t>
            </a:r>
            <a:r>
              <a:rPr lang="en-US" b="1" i="1" dirty="0" smtClean="0">
                <a:solidFill>
                  <a:srgbClr val="FF0000"/>
                </a:solidFill>
                <a:latin typeface="Arabic Typesetting" pitchFamily="66" charset="-78"/>
                <a:cs typeface="Arabic Typesetting" pitchFamily="66" charset="-78"/>
              </a:rPr>
              <a:t> is a time series model that uses observations from previous time steps as input to a regression equation to predict the value at the next time step</a:t>
            </a:r>
          </a:p>
          <a:p>
            <a:pPr>
              <a:buNone/>
            </a:pP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397"/>
        <p:cNvGrpSpPr/>
        <p:nvPr/>
      </p:nvGrpSpPr>
      <p:grpSpPr>
        <a:xfrm>
          <a:off x="0" y="0"/>
          <a:ext cx="0" cy="0"/>
          <a:chOff x="0" y="0"/>
          <a:chExt cx="0" cy="0"/>
        </a:xfrm>
      </p:grpSpPr>
      <p:sp>
        <p:nvSpPr>
          <p:cNvPr id="398" name="Google Shape;398;p36"/>
          <p:cNvSpPr txBox="1">
            <a:spLocks noGrp="1"/>
          </p:cNvSpPr>
          <p:nvPr>
            <p:ph type="title"/>
          </p:nvPr>
        </p:nvSpPr>
        <p:spPr>
          <a:xfrm>
            <a:off x="1220755" y="80185"/>
            <a:ext cx="9173547" cy="91819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Output</a:t>
            </a:r>
            <a:endParaRPr>
              <a:latin typeface="Times New Roman"/>
              <a:ea typeface="Times New Roman"/>
              <a:cs typeface="Times New Roman"/>
              <a:sym typeface="Times New Roman"/>
            </a:endParaRPr>
          </a:p>
        </p:txBody>
      </p:sp>
      <p:graphicFrame>
        <p:nvGraphicFramePr>
          <p:cNvPr id="399" name="Google Shape;399;p36"/>
          <p:cNvGraphicFramePr/>
          <p:nvPr/>
        </p:nvGraphicFramePr>
        <p:xfrm>
          <a:off x="227045" y="1125827"/>
          <a:ext cx="3331025" cy="3592970"/>
        </p:xfrm>
        <a:graphic>
          <a:graphicData uri="http://schemas.openxmlformats.org/drawingml/2006/table">
            <a:tbl>
              <a:tblPr firstRow="1" bandRow="1">
                <a:noFill/>
                <a:tableStyleId>{4B88EBBB-4E1B-4677-A1C4-F11DA32D5F73}</a:tableStyleId>
              </a:tblPr>
              <a:tblGrid>
                <a:gridCol w="1328600"/>
                <a:gridCol w="2002425"/>
              </a:tblGrid>
              <a:tr h="349575">
                <a:tc>
                  <a:txBody>
                    <a:bodyPr/>
                    <a:lstStyle/>
                    <a:p>
                      <a:pPr marL="0" marR="0" lvl="0" indent="0" algn="l" rtl="0">
                        <a:spcBef>
                          <a:spcPts val="0"/>
                        </a:spcBef>
                        <a:spcAft>
                          <a:spcPts val="0"/>
                        </a:spcAft>
                        <a:buNone/>
                      </a:pPr>
                      <a:r>
                        <a:rPr lang="en-US" sz="1800"/>
                        <a:t>Date</a:t>
                      </a:r>
                      <a:endParaRPr/>
                    </a:p>
                  </a:txBody>
                  <a:tcPr marL="91450" marR="91450" marT="45725" marB="45725"/>
                </a:tc>
                <a:tc>
                  <a:txBody>
                    <a:bodyPr/>
                    <a:lstStyle/>
                    <a:p>
                      <a:pPr marL="0" marR="0" lvl="0" indent="0" algn="l" rtl="0">
                        <a:spcBef>
                          <a:spcPts val="0"/>
                        </a:spcBef>
                        <a:spcAft>
                          <a:spcPts val="0"/>
                        </a:spcAft>
                        <a:buNone/>
                      </a:pPr>
                      <a:r>
                        <a:rPr lang="en-US" sz="1800"/>
                        <a:t> Actual cases</a:t>
                      </a:r>
                      <a:endParaRPr/>
                    </a:p>
                  </a:txBody>
                  <a:tcPr marL="91450" marR="91450" marT="45725" marB="45725"/>
                </a:tc>
              </a:tr>
              <a:tr h="403400">
                <a:tc>
                  <a:txBody>
                    <a:bodyPr/>
                    <a:lstStyle/>
                    <a:p>
                      <a:pPr marL="0" marR="0" lvl="0" indent="0" algn="l" rtl="0">
                        <a:spcBef>
                          <a:spcPts val="0"/>
                        </a:spcBef>
                        <a:spcAft>
                          <a:spcPts val="0"/>
                        </a:spcAft>
                        <a:buNone/>
                      </a:pPr>
                      <a:r>
                        <a:rPr lang="en-US" sz="1800"/>
                        <a:t>2021-11-10</a:t>
                      </a:r>
                      <a:endParaRPr/>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alibri"/>
                          <a:ea typeface="Calibri"/>
                          <a:cs typeface="Calibri"/>
                          <a:sym typeface="Calibri"/>
                        </a:rPr>
                        <a:t>13091</a:t>
                      </a:r>
                      <a:endParaRPr/>
                    </a:p>
                  </a:txBody>
                  <a:tcPr marL="7625" marR="7625" marT="7625" marB="0" anchor="b"/>
                </a:tc>
              </a:tr>
              <a:tr h="403400">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2021-11-11</a:t>
                      </a:r>
                      <a:endParaRPr/>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alibri"/>
                          <a:ea typeface="Calibri"/>
                          <a:cs typeface="Calibri"/>
                          <a:sym typeface="Calibri"/>
                        </a:rPr>
                        <a:t>12516</a:t>
                      </a:r>
                      <a:endParaRPr/>
                    </a:p>
                  </a:txBody>
                  <a:tcPr marL="7625" marR="7625" marT="7625" marB="0" anchor="b"/>
                </a:tc>
              </a:tr>
              <a:tr h="403400">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2021-11-12</a:t>
                      </a:r>
                      <a:endParaRPr/>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alibri"/>
                          <a:ea typeface="Calibri"/>
                          <a:cs typeface="Calibri"/>
                          <a:sym typeface="Calibri"/>
                        </a:rPr>
                        <a:t>11850</a:t>
                      </a:r>
                      <a:endParaRPr/>
                    </a:p>
                  </a:txBody>
                  <a:tcPr marL="7625" marR="7625" marT="7625" marB="0" anchor="b"/>
                </a:tc>
              </a:tr>
              <a:tr h="403400">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2021-11-13</a:t>
                      </a:r>
                      <a:endParaRPr/>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alibri"/>
                          <a:ea typeface="Calibri"/>
                          <a:cs typeface="Calibri"/>
                          <a:sym typeface="Calibri"/>
                        </a:rPr>
                        <a:t>11271</a:t>
                      </a:r>
                      <a:endParaRPr/>
                    </a:p>
                  </a:txBody>
                  <a:tcPr marL="7625" marR="7625" marT="7625" marB="0" anchor="b"/>
                </a:tc>
              </a:tr>
              <a:tr h="403400">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2021-11-14</a:t>
                      </a:r>
                      <a:endParaRPr/>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alibri"/>
                          <a:ea typeface="Calibri"/>
                          <a:cs typeface="Calibri"/>
                          <a:sym typeface="Calibri"/>
                        </a:rPr>
                        <a:t>10229</a:t>
                      </a:r>
                      <a:endParaRPr/>
                    </a:p>
                  </a:txBody>
                  <a:tcPr marL="7625" marR="7625" marT="7625" marB="0" anchor="b"/>
                </a:tc>
              </a:tr>
              <a:tr h="403400">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2021-11-15</a:t>
                      </a:r>
                      <a:endParaRPr/>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alibri"/>
                          <a:ea typeface="Calibri"/>
                          <a:cs typeface="Calibri"/>
                          <a:sym typeface="Calibri"/>
                        </a:rPr>
                        <a:t>8865</a:t>
                      </a:r>
                      <a:endParaRPr/>
                    </a:p>
                  </a:txBody>
                  <a:tcPr marL="7625" marR="7625" marT="7625" marB="0" anchor="b"/>
                </a:tc>
              </a:tr>
              <a:tr h="403400">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2021-11-16</a:t>
                      </a:r>
                      <a:endParaRPr/>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alibri"/>
                          <a:ea typeface="Calibri"/>
                          <a:cs typeface="Calibri"/>
                          <a:sym typeface="Calibri"/>
                        </a:rPr>
                        <a:t>10197</a:t>
                      </a:r>
                      <a:endParaRPr/>
                    </a:p>
                  </a:txBody>
                  <a:tcPr marL="7625" marR="7625" marT="7625" marB="0" anchor="b"/>
                </a:tc>
              </a:tr>
              <a:tr h="403400">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2021-11-17</a:t>
                      </a:r>
                      <a:endParaRPr/>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alibri"/>
                          <a:ea typeface="Calibri"/>
                          <a:cs typeface="Calibri"/>
                          <a:sym typeface="Calibri"/>
                        </a:rPr>
                        <a:t>11919</a:t>
                      </a:r>
                      <a:endParaRPr/>
                    </a:p>
                  </a:txBody>
                  <a:tcPr marL="7625" marR="7625" marT="7625" marB="0" anchor="b"/>
                </a:tc>
              </a:tr>
            </a:tbl>
          </a:graphicData>
        </a:graphic>
      </p:graphicFrame>
      <p:graphicFrame>
        <p:nvGraphicFramePr>
          <p:cNvPr id="400" name="Google Shape;400;p36"/>
          <p:cNvGraphicFramePr/>
          <p:nvPr/>
        </p:nvGraphicFramePr>
        <p:xfrm>
          <a:off x="3982615" y="1125827"/>
          <a:ext cx="3331025" cy="3683125"/>
        </p:xfrm>
        <a:graphic>
          <a:graphicData uri="http://schemas.openxmlformats.org/drawingml/2006/table">
            <a:tbl>
              <a:tblPr firstRow="1" bandRow="1">
                <a:noFill/>
                <a:tableStyleId>{4B88EBBB-4E1B-4677-A1C4-F11DA32D5F73}</a:tableStyleId>
              </a:tblPr>
              <a:tblGrid>
                <a:gridCol w="1328600"/>
                <a:gridCol w="2002425"/>
              </a:tblGrid>
              <a:tr h="405325">
                <a:tc>
                  <a:txBody>
                    <a:bodyPr/>
                    <a:lstStyle/>
                    <a:p>
                      <a:pPr marL="0" marR="0" lvl="0" indent="0" algn="l" rtl="0">
                        <a:spcBef>
                          <a:spcPts val="0"/>
                        </a:spcBef>
                        <a:spcAft>
                          <a:spcPts val="0"/>
                        </a:spcAft>
                        <a:buNone/>
                      </a:pPr>
                      <a:r>
                        <a:rPr lang="en-US" sz="1800"/>
                        <a:t>Date</a:t>
                      </a:r>
                      <a:endParaRPr/>
                    </a:p>
                  </a:txBody>
                  <a:tcPr marL="91450" marR="91450" marT="45725" marB="45725"/>
                </a:tc>
                <a:tc>
                  <a:txBody>
                    <a:bodyPr/>
                    <a:lstStyle/>
                    <a:p>
                      <a:pPr marL="0" marR="0" lvl="0" indent="0" algn="l" rtl="0">
                        <a:spcBef>
                          <a:spcPts val="0"/>
                        </a:spcBef>
                        <a:spcAft>
                          <a:spcPts val="0"/>
                        </a:spcAft>
                        <a:buNone/>
                      </a:pPr>
                      <a:r>
                        <a:rPr lang="en-US" sz="1800"/>
                        <a:t> Predicted cases</a:t>
                      </a:r>
                      <a:endParaRPr/>
                    </a:p>
                  </a:txBody>
                  <a:tcPr marL="91450" marR="91450" marT="45725" marB="45725"/>
                </a:tc>
              </a:tr>
              <a:tr h="409725">
                <a:tc>
                  <a:txBody>
                    <a:bodyPr/>
                    <a:lstStyle/>
                    <a:p>
                      <a:pPr marL="0" marR="0" lvl="0" indent="0" algn="l" rtl="0">
                        <a:spcBef>
                          <a:spcPts val="0"/>
                        </a:spcBef>
                        <a:spcAft>
                          <a:spcPts val="0"/>
                        </a:spcAft>
                        <a:buNone/>
                      </a:pPr>
                      <a:r>
                        <a:rPr lang="en-US" sz="1800"/>
                        <a:t>2021-11-10</a:t>
                      </a:r>
                      <a:endParaRPr/>
                    </a:p>
                  </a:txBody>
                  <a:tcPr marL="91450" marR="91450" marT="45725" marB="45725"/>
                </a:tc>
                <a:tc>
                  <a:txBody>
                    <a:bodyPr/>
                    <a:lstStyle/>
                    <a:p>
                      <a:pPr marL="0" marR="0" lvl="0" indent="0" algn="ctr" rtl="0">
                        <a:spcBef>
                          <a:spcPts val="0"/>
                        </a:spcBef>
                        <a:spcAft>
                          <a:spcPts val="0"/>
                        </a:spcAft>
                        <a:buNone/>
                      </a:pPr>
                      <a:r>
                        <a:rPr lang="en-US" sz="1200" b="0" i="0" u="none" strike="noStrike">
                          <a:solidFill>
                            <a:srgbClr val="000000"/>
                          </a:solidFill>
                          <a:latin typeface="Arial"/>
                          <a:ea typeface="Arial"/>
                          <a:cs typeface="Arial"/>
                          <a:sym typeface="Arial"/>
                        </a:rPr>
                        <a:t>13491.5917</a:t>
                      </a:r>
                      <a:endParaRPr/>
                    </a:p>
                  </a:txBody>
                  <a:tcPr marL="7625" marR="7625" marT="7625" marB="0" anchor="b"/>
                </a:tc>
              </a:tr>
              <a:tr h="409725">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2021-11-11</a:t>
                      </a:r>
                      <a:endParaRPr/>
                    </a:p>
                  </a:txBody>
                  <a:tcPr marL="91450" marR="91450" marT="45725" marB="45725"/>
                </a:tc>
                <a:tc>
                  <a:txBody>
                    <a:bodyPr/>
                    <a:lstStyle/>
                    <a:p>
                      <a:pPr marL="0" marR="0" lvl="0" indent="0" algn="ctr" rtl="0">
                        <a:spcBef>
                          <a:spcPts val="0"/>
                        </a:spcBef>
                        <a:spcAft>
                          <a:spcPts val="0"/>
                        </a:spcAft>
                        <a:buNone/>
                      </a:pPr>
                      <a:r>
                        <a:rPr lang="en-US" sz="1200" b="0" i="0" u="none" strike="noStrike">
                          <a:solidFill>
                            <a:srgbClr val="000000"/>
                          </a:solidFill>
                          <a:latin typeface="Arial"/>
                          <a:ea typeface="Arial"/>
                          <a:cs typeface="Arial"/>
                          <a:sym typeface="Arial"/>
                        </a:rPr>
                        <a:t>12023.1579</a:t>
                      </a:r>
                      <a:endParaRPr/>
                    </a:p>
                  </a:txBody>
                  <a:tcPr marL="7625" marR="7625" marT="7625" marB="0" anchor="b"/>
                </a:tc>
              </a:tr>
              <a:tr h="409725">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2021-11-12</a:t>
                      </a:r>
                      <a:endParaRPr/>
                    </a:p>
                  </a:txBody>
                  <a:tcPr marL="91450" marR="91450" marT="45725" marB="45725"/>
                </a:tc>
                <a:tc>
                  <a:txBody>
                    <a:bodyPr/>
                    <a:lstStyle/>
                    <a:p>
                      <a:pPr marL="0" marR="0" lvl="0" indent="0" algn="ctr" rtl="0">
                        <a:spcBef>
                          <a:spcPts val="0"/>
                        </a:spcBef>
                        <a:spcAft>
                          <a:spcPts val="0"/>
                        </a:spcAft>
                        <a:buNone/>
                      </a:pPr>
                      <a:r>
                        <a:rPr lang="en-US" sz="1200" b="0" i="0" u="none" strike="noStrike">
                          <a:solidFill>
                            <a:srgbClr val="000000"/>
                          </a:solidFill>
                          <a:latin typeface="Arial"/>
                          <a:ea typeface="Arial"/>
                          <a:cs typeface="Arial"/>
                          <a:sym typeface="Arial"/>
                        </a:rPr>
                        <a:t>11681.4144</a:t>
                      </a:r>
                      <a:endParaRPr/>
                    </a:p>
                  </a:txBody>
                  <a:tcPr marL="7625" marR="7625" marT="7625" marB="0" anchor="b"/>
                </a:tc>
              </a:tr>
              <a:tr h="409725">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2021-11-13</a:t>
                      </a:r>
                      <a:endParaRPr/>
                    </a:p>
                  </a:txBody>
                  <a:tcPr marL="91450" marR="91450" marT="45725" marB="45725"/>
                </a:tc>
                <a:tc>
                  <a:txBody>
                    <a:bodyPr/>
                    <a:lstStyle/>
                    <a:p>
                      <a:pPr marL="0" marR="0" lvl="0" indent="0" algn="ctr" rtl="0">
                        <a:spcBef>
                          <a:spcPts val="0"/>
                        </a:spcBef>
                        <a:spcAft>
                          <a:spcPts val="0"/>
                        </a:spcAft>
                        <a:buNone/>
                      </a:pPr>
                      <a:r>
                        <a:rPr lang="en-US" sz="1200" b="0" i="0" u="none" strike="noStrike">
                          <a:solidFill>
                            <a:srgbClr val="000000"/>
                          </a:solidFill>
                          <a:latin typeface="Arial"/>
                          <a:ea typeface="Arial"/>
                          <a:cs typeface="Arial"/>
                          <a:sym typeface="Arial"/>
                        </a:rPr>
                        <a:t>11341.9317</a:t>
                      </a:r>
                      <a:endParaRPr/>
                    </a:p>
                  </a:txBody>
                  <a:tcPr marL="7625" marR="7625" marT="7625" marB="0" anchor="b"/>
                </a:tc>
              </a:tr>
              <a:tr h="409725">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2021-11-14</a:t>
                      </a:r>
                      <a:endParaRPr/>
                    </a:p>
                  </a:txBody>
                  <a:tcPr marL="91450" marR="91450" marT="45725" marB="45725"/>
                </a:tc>
                <a:tc>
                  <a:txBody>
                    <a:bodyPr/>
                    <a:lstStyle/>
                    <a:p>
                      <a:pPr marL="0" marR="0" lvl="0" indent="0" algn="ctr" rtl="0">
                        <a:spcBef>
                          <a:spcPts val="0"/>
                        </a:spcBef>
                        <a:spcAft>
                          <a:spcPts val="0"/>
                        </a:spcAft>
                        <a:buNone/>
                      </a:pPr>
                      <a:r>
                        <a:rPr lang="en-US" sz="1200" b="0" i="0" u="none" strike="noStrike">
                          <a:solidFill>
                            <a:srgbClr val="000000"/>
                          </a:solidFill>
                          <a:latin typeface="Arial"/>
                          <a:ea typeface="Arial"/>
                          <a:cs typeface="Arial"/>
                          <a:sym typeface="Arial"/>
                        </a:rPr>
                        <a:t>10966.7678</a:t>
                      </a:r>
                      <a:endParaRPr/>
                    </a:p>
                  </a:txBody>
                  <a:tcPr marL="7625" marR="7625" marT="7625" marB="0" anchor="b"/>
                </a:tc>
              </a:tr>
              <a:tr h="409725">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2021-11-15</a:t>
                      </a:r>
                      <a:endParaRPr/>
                    </a:p>
                  </a:txBody>
                  <a:tcPr marL="91450" marR="91450" marT="45725" marB="45725"/>
                </a:tc>
                <a:tc>
                  <a:txBody>
                    <a:bodyPr/>
                    <a:lstStyle/>
                    <a:p>
                      <a:pPr marL="0" marR="0" lvl="0" indent="0" algn="ctr" rtl="0">
                        <a:spcBef>
                          <a:spcPts val="0"/>
                        </a:spcBef>
                        <a:spcAft>
                          <a:spcPts val="0"/>
                        </a:spcAft>
                        <a:buNone/>
                      </a:pPr>
                      <a:r>
                        <a:rPr lang="en-US" sz="1200" b="0" i="0" u="none" strike="noStrike">
                          <a:solidFill>
                            <a:srgbClr val="000000"/>
                          </a:solidFill>
                          <a:latin typeface="Arial"/>
                          <a:ea typeface="Arial"/>
                          <a:cs typeface="Arial"/>
                          <a:sym typeface="Arial"/>
                        </a:rPr>
                        <a:t>9347.34554</a:t>
                      </a:r>
                      <a:endParaRPr/>
                    </a:p>
                  </a:txBody>
                  <a:tcPr marL="7625" marR="7625" marT="7625" marB="0" anchor="b"/>
                </a:tc>
              </a:tr>
              <a:tr h="409725">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2021-11-16</a:t>
                      </a:r>
                      <a:endParaRPr/>
                    </a:p>
                  </a:txBody>
                  <a:tcPr marL="91450" marR="91450" marT="45725" marB="45725"/>
                </a:tc>
                <a:tc>
                  <a:txBody>
                    <a:bodyPr/>
                    <a:lstStyle/>
                    <a:p>
                      <a:pPr marL="0" marR="0" lvl="0" indent="0" algn="ctr" rtl="0">
                        <a:spcBef>
                          <a:spcPts val="0"/>
                        </a:spcBef>
                        <a:spcAft>
                          <a:spcPts val="0"/>
                        </a:spcAft>
                        <a:buNone/>
                      </a:pPr>
                      <a:r>
                        <a:rPr lang="en-US" sz="1200" b="0" i="0" u="none" strike="noStrike">
                          <a:solidFill>
                            <a:srgbClr val="000000"/>
                          </a:solidFill>
                          <a:latin typeface="Arial"/>
                          <a:ea typeface="Arial"/>
                          <a:cs typeface="Arial"/>
                          <a:sym typeface="Arial"/>
                        </a:rPr>
                        <a:t>10988.3295</a:t>
                      </a:r>
                      <a:endParaRPr/>
                    </a:p>
                  </a:txBody>
                  <a:tcPr marL="7625" marR="7625" marT="7625" marB="0" anchor="b"/>
                </a:tc>
              </a:tr>
              <a:tr h="409725">
                <a:tc>
                  <a:txBody>
                    <a:bodyPr/>
                    <a:lstStyle/>
                    <a:p>
                      <a:pPr marL="0" marR="0" lvl="0" indent="0" algn="l" rtl="0">
                        <a:lnSpc>
                          <a:spcPct val="100000"/>
                        </a:lnSpc>
                        <a:spcBef>
                          <a:spcPts val="0"/>
                        </a:spcBef>
                        <a:spcAft>
                          <a:spcPts val="0"/>
                        </a:spcAft>
                        <a:buClr>
                          <a:schemeClr val="dk1"/>
                        </a:buClr>
                        <a:buSzPts val="1800"/>
                        <a:buFont typeface="Calibri"/>
                        <a:buNone/>
                      </a:pPr>
                      <a:r>
                        <a:rPr lang="en-US" sz="1800"/>
                        <a:t>2021-11-17</a:t>
                      </a:r>
                      <a:endParaRPr/>
                    </a:p>
                  </a:txBody>
                  <a:tcPr marL="91450" marR="91450" marT="45725" marB="45725"/>
                </a:tc>
                <a:tc>
                  <a:txBody>
                    <a:bodyPr/>
                    <a:lstStyle/>
                    <a:p>
                      <a:pPr marL="0" marR="0" lvl="0" indent="0" algn="ctr" rtl="0">
                        <a:spcBef>
                          <a:spcPts val="0"/>
                        </a:spcBef>
                        <a:spcAft>
                          <a:spcPts val="0"/>
                        </a:spcAft>
                        <a:buNone/>
                      </a:pPr>
                      <a:r>
                        <a:rPr lang="en-US" sz="1200" b="0" i="0" u="none" strike="noStrike">
                          <a:solidFill>
                            <a:srgbClr val="000000"/>
                          </a:solidFill>
                          <a:latin typeface="Arial"/>
                          <a:ea typeface="Arial"/>
                          <a:cs typeface="Arial"/>
                          <a:sym typeface="Arial"/>
                        </a:rPr>
                        <a:t>12815.9793</a:t>
                      </a:r>
                      <a:endParaRPr/>
                    </a:p>
                  </a:txBody>
                  <a:tcPr marL="7625" marR="7625" marT="7625" marB="0" anchor="b"/>
                </a:tc>
              </a:tr>
            </a:tbl>
          </a:graphicData>
        </a:graphic>
      </p:graphicFrame>
      <p:graphicFrame>
        <p:nvGraphicFramePr>
          <p:cNvPr id="401" name="Google Shape;401;p36"/>
          <p:cNvGraphicFramePr/>
          <p:nvPr/>
        </p:nvGraphicFramePr>
        <p:xfrm>
          <a:off x="7501811" y="1125827"/>
          <a:ext cx="4463143" cy="3592984"/>
        </p:xfrm>
        <a:graphic>
          <a:graphicData uri="http://schemas.openxmlformats.org/drawingml/2006/chart">
            <c:chart xmlns:c="http://schemas.openxmlformats.org/drawingml/2006/chart" xmlns:r="http://schemas.openxmlformats.org/officeDocument/2006/relationships" r:id="rId3"/>
          </a:graphicData>
        </a:graphic>
      </p:graphicFrame>
      <p:sp>
        <p:nvSpPr>
          <p:cNvPr id="402" name="Google Shape;402;p36"/>
          <p:cNvSpPr txBox="1"/>
          <p:nvPr/>
        </p:nvSpPr>
        <p:spPr>
          <a:xfrm>
            <a:off x="578499" y="5253135"/>
            <a:ext cx="7837714"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a:solidFill>
                  <a:schemeClr val="dk1"/>
                </a:solidFill>
                <a:latin typeface="Times New Roman"/>
                <a:ea typeface="Times New Roman"/>
                <a:cs typeface="Times New Roman"/>
                <a:sym typeface="Times New Roman"/>
              </a:rPr>
              <a:t>The accuracy of our model obtained is 95.3763% and is calculated by the formula 1-(abs(x-y)/x)*100 , Where x represents actual case and y represents predicted case.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406"/>
        <p:cNvGrpSpPr/>
        <p:nvPr/>
      </p:nvGrpSpPr>
      <p:grpSpPr>
        <a:xfrm>
          <a:off x="0" y="0"/>
          <a:ext cx="0" cy="0"/>
          <a:chOff x="0" y="0"/>
          <a:chExt cx="0" cy="0"/>
        </a:xfrm>
      </p:grpSpPr>
      <p:sp>
        <p:nvSpPr>
          <p:cNvPr id="407" name="Google Shape;407;p37"/>
          <p:cNvSpPr txBox="1"/>
          <p:nvPr/>
        </p:nvSpPr>
        <p:spPr>
          <a:xfrm>
            <a:off x="3450771" y="811569"/>
            <a:ext cx="5290458"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CONCLUSION</a:t>
            </a:r>
            <a:endParaRPr/>
          </a:p>
        </p:txBody>
      </p:sp>
      <p:sp>
        <p:nvSpPr>
          <p:cNvPr id="408" name="Google Shape;408;p37"/>
          <p:cNvSpPr txBox="1"/>
          <p:nvPr/>
        </p:nvSpPr>
        <p:spPr>
          <a:xfrm>
            <a:off x="561975" y="1924050"/>
            <a:ext cx="10639425" cy="3970318"/>
          </a:xfrm>
          <a:prstGeom prst="rect">
            <a:avLst/>
          </a:prstGeom>
          <a:noFill/>
          <a:ln>
            <a:noFill/>
          </a:ln>
        </p:spPr>
        <p:txBody>
          <a:bodyPr spcFirstLastPara="1" wrap="square" lIns="91425" tIns="45700" rIns="91425" bIns="45700" anchor="t" anchorCtr="0">
            <a:spAutoFit/>
          </a:bodyPr>
          <a:lstStyle/>
          <a:p>
            <a:pPr marL="285750" marR="0" lvl="0" indent="-285750" algn="just" rtl="0">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We got to learn about geographic information system which </a:t>
            </a:r>
            <a:r>
              <a:rPr lang="en-US" sz="1800" b="0" i="0" u="none" strike="noStrike">
                <a:solidFill>
                  <a:srgbClr val="333333"/>
                </a:solidFill>
                <a:latin typeface="Times New Roman"/>
                <a:ea typeface="Times New Roman"/>
                <a:cs typeface="Times New Roman"/>
                <a:sym typeface="Times New Roman"/>
              </a:rPr>
              <a:t>is a computer system for capturing, storing,checking, and displaying data related to positions on Earth’s surface.</a:t>
            </a:r>
            <a:r>
              <a:rPr lang="en-US" sz="1800">
                <a:solidFill>
                  <a:srgbClr val="333333"/>
                </a:solidFill>
                <a:latin typeface="Times New Roman"/>
                <a:ea typeface="Times New Roman"/>
                <a:cs typeface="Times New Roman"/>
                <a:sym typeface="Times New Roman"/>
              </a:rPr>
              <a:t> </a:t>
            </a:r>
            <a:r>
              <a:rPr lang="en-US" sz="1800">
                <a:solidFill>
                  <a:schemeClr val="dk1"/>
                </a:solidFill>
                <a:latin typeface="Times New Roman"/>
                <a:ea typeface="Times New Roman"/>
                <a:cs typeface="Times New Roman"/>
                <a:sym typeface="Times New Roman"/>
              </a:rPr>
              <a:t> and its various application.</a:t>
            </a:r>
            <a:endParaRPr sz="1800">
              <a:solidFill>
                <a:schemeClr val="dk1"/>
              </a:solidFill>
              <a:latin typeface="Calibri"/>
              <a:ea typeface="Calibri"/>
              <a:cs typeface="Calibri"/>
              <a:sym typeface="Calibri"/>
            </a:endParaRPr>
          </a:p>
          <a:p>
            <a:pPr marL="0" marR="0" lvl="0" indent="0" algn="just" rtl="0">
              <a:spcBef>
                <a:spcPts val="0"/>
              </a:spcBef>
              <a:spcAft>
                <a:spcPts val="0"/>
              </a:spcAft>
              <a:buNone/>
            </a:pPr>
            <a:endParaRPr sz="1800">
              <a:solidFill>
                <a:schemeClr val="dk1"/>
              </a:solidFill>
              <a:latin typeface="Times New Roman"/>
              <a:ea typeface="Times New Roman"/>
              <a:cs typeface="Times New Roman"/>
              <a:sym typeface="Times New Roman"/>
            </a:endParaRPr>
          </a:p>
          <a:p>
            <a:pPr marL="285750" marR="0" lvl="0" indent="-285750" algn="just" rtl="0">
              <a:spcBef>
                <a:spcPts val="0"/>
              </a:spcBef>
              <a:spcAft>
                <a:spcPts val="0"/>
              </a:spcAft>
              <a:buClr>
                <a:srgbClr val="333333"/>
              </a:buClr>
              <a:buSzPts val="1800"/>
              <a:buFont typeface="Arial"/>
              <a:buChar char="•"/>
            </a:pPr>
            <a:r>
              <a:rPr lang="en-US" sz="1800" b="0" i="0" u="none" strike="noStrike">
                <a:solidFill>
                  <a:srgbClr val="333333"/>
                </a:solidFill>
                <a:latin typeface="Times New Roman"/>
                <a:ea typeface="Times New Roman"/>
                <a:cs typeface="Times New Roman"/>
                <a:sym typeface="Times New Roman"/>
              </a:rPr>
              <a:t>Using GIS capabilities such as spatial analytics, mapping, helped to understand how the infection is spreading out and in what areas immediate actions are required.</a:t>
            </a:r>
            <a:endParaRPr/>
          </a:p>
          <a:p>
            <a:pPr marL="285750" marR="0" lvl="0" indent="-171450" algn="just" rtl="0">
              <a:spcBef>
                <a:spcPts val="0"/>
              </a:spcBef>
              <a:spcAft>
                <a:spcPts val="0"/>
              </a:spcAft>
              <a:buClr>
                <a:schemeClr val="dk1"/>
              </a:buClr>
              <a:buSzPts val="1800"/>
              <a:buFont typeface="Arial"/>
              <a:buNone/>
            </a:pPr>
            <a:endParaRPr sz="1800">
              <a:solidFill>
                <a:srgbClr val="333333"/>
              </a:solidFill>
              <a:latin typeface="Times New Roman"/>
              <a:ea typeface="Times New Roman"/>
              <a:cs typeface="Times New Roman"/>
              <a:sym typeface="Times New Roman"/>
            </a:endParaRPr>
          </a:p>
          <a:p>
            <a:pPr marL="285750" marR="0" lvl="0" indent="-285750" algn="just" rtl="0">
              <a:spcBef>
                <a:spcPts val="0"/>
              </a:spcBef>
              <a:spcAft>
                <a:spcPts val="0"/>
              </a:spcAft>
              <a:buClr>
                <a:srgbClr val="333333"/>
              </a:buClr>
              <a:buSzPts val="1800"/>
              <a:buFont typeface="Arial"/>
              <a:buChar char="•"/>
            </a:pPr>
            <a:r>
              <a:rPr lang="en-US" sz="1800" b="0" i="0" u="none" strike="noStrike">
                <a:solidFill>
                  <a:srgbClr val="333333"/>
                </a:solidFill>
                <a:latin typeface="Times New Roman"/>
                <a:ea typeface="Times New Roman"/>
                <a:cs typeface="Times New Roman"/>
                <a:sym typeface="Times New Roman"/>
              </a:rPr>
              <a:t>To predict the CoronaVirus cases, Sarima model has been used.Firstly the time series analysis is performed to check the trend in data .</a:t>
            </a:r>
            <a:endParaRPr/>
          </a:p>
          <a:p>
            <a:pPr marL="285750" marR="0" lvl="0" indent="-171450" algn="just" rtl="0">
              <a:spcBef>
                <a:spcPts val="0"/>
              </a:spcBef>
              <a:spcAft>
                <a:spcPts val="0"/>
              </a:spcAft>
              <a:buClr>
                <a:schemeClr val="dk1"/>
              </a:buClr>
              <a:buSzPts val="1800"/>
              <a:buFont typeface="Arial"/>
              <a:buNone/>
            </a:pPr>
            <a:endParaRPr sz="1800">
              <a:solidFill>
                <a:srgbClr val="333333"/>
              </a:solidFill>
              <a:latin typeface="Times New Roman"/>
              <a:ea typeface="Times New Roman"/>
              <a:cs typeface="Times New Roman"/>
              <a:sym typeface="Times New Roman"/>
            </a:endParaRPr>
          </a:p>
          <a:p>
            <a:pPr marL="285750" marR="0" lvl="0" indent="-285750" algn="just" rtl="0">
              <a:spcBef>
                <a:spcPts val="0"/>
              </a:spcBef>
              <a:spcAft>
                <a:spcPts val="0"/>
              </a:spcAft>
              <a:buClr>
                <a:srgbClr val="333333"/>
              </a:buClr>
              <a:buSzPts val="1800"/>
              <a:buFont typeface="Arial"/>
              <a:buChar char="•"/>
            </a:pPr>
            <a:r>
              <a:rPr lang="en-US" sz="1800" b="0" i="0" u="none" strike="noStrike">
                <a:solidFill>
                  <a:srgbClr val="333333"/>
                </a:solidFill>
                <a:latin typeface="Times New Roman"/>
                <a:ea typeface="Times New Roman"/>
                <a:cs typeface="Times New Roman"/>
                <a:sym typeface="Times New Roman"/>
              </a:rPr>
              <a:t>Then ACF and PACF are being plotted to check if data is stationary,The data was not stationary ,then differencing was used to make it stationary,but we couldnot achieve using it,then Sarmia model is fitted and result is predicted.</a:t>
            </a:r>
            <a:endParaRPr/>
          </a:p>
          <a:p>
            <a:pPr marL="285750" marR="0" lvl="0" indent="-171450" algn="just" rtl="0">
              <a:spcBef>
                <a:spcPts val="0"/>
              </a:spcBef>
              <a:spcAft>
                <a:spcPts val="0"/>
              </a:spcAft>
              <a:buClr>
                <a:schemeClr val="dk1"/>
              </a:buClr>
              <a:buSzPts val="1800"/>
              <a:buFont typeface="Arial"/>
              <a:buNone/>
            </a:pPr>
            <a:endParaRPr sz="1800">
              <a:solidFill>
                <a:srgbClr val="333333"/>
              </a:solidFill>
              <a:latin typeface="Times New Roman"/>
              <a:ea typeface="Times New Roman"/>
              <a:cs typeface="Times New Roman"/>
              <a:sym typeface="Times New Roman"/>
            </a:endParaRPr>
          </a:p>
          <a:p>
            <a:pPr marL="285750" marR="0" lvl="0" indent="-285750" algn="just" rtl="0">
              <a:spcBef>
                <a:spcPts val="0"/>
              </a:spcBef>
              <a:spcAft>
                <a:spcPts val="0"/>
              </a:spcAft>
              <a:buClr>
                <a:srgbClr val="333333"/>
              </a:buClr>
              <a:buSzPts val="1800"/>
              <a:buFont typeface="Arial"/>
              <a:buChar char="•"/>
            </a:pPr>
            <a:r>
              <a:rPr lang="en-US" sz="1800">
                <a:solidFill>
                  <a:srgbClr val="333333"/>
                </a:solidFill>
                <a:latin typeface="Times New Roman"/>
                <a:ea typeface="Times New Roman"/>
                <a:cs typeface="Times New Roman"/>
                <a:sym typeface="Times New Roman"/>
              </a:rPr>
              <a:t>The accuracy that we got in our project is 95.37%.</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412"/>
        <p:cNvGrpSpPr/>
        <p:nvPr/>
      </p:nvGrpSpPr>
      <p:grpSpPr>
        <a:xfrm>
          <a:off x="0" y="0"/>
          <a:ext cx="0" cy="0"/>
          <a:chOff x="0" y="0"/>
          <a:chExt cx="0" cy="0"/>
        </a:xfrm>
      </p:grpSpPr>
      <p:sp>
        <p:nvSpPr>
          <p:cNvPr id="413" name="Google Shape;413;p38"/>
          <p:cNvSpPr txBox="1"/>
          <p:nvPr/>
        </p:nvSpPr>
        <p:spPr>
          <a:xfrm>
            <a:off x="185245" y="1515940"/>
            <a:ext cx="11784942" cy="443198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chemeClr val="dk1"/>
                </a:solidFill>
                <a:latin typeface="Times New Roman"/>
                <a:ea typeface="Times New Roman"/>
                <a:cs typeface="Times New Roman"/>
                <a:sym typeface="Times New Roman"/>
              </a:rPr>
              <a:t>1. Perumal, Mousi &amp; Velumani, Bhuvaneswari &amp; Sadhasivam, Ananthi &amp; Ramasami, Kalpana. (2015). Spatial Data Mining approaches for GIS – A brief review. Advances in Intelligent Systems and Computing. 338. 10.1007/978-3-319-13731-5_63. </a:t>
            </a:r>
            <a:endParaRPr/>
          </a:p>
          <a:p>
            <a:pPr marL="0" marR="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US" sz="1200">
                <a:solidFill>
                  <a:schemeClr val="dk1"/>
                </a:solidFill>
                <a:latin typeface="Times New Roman"/>
                <a:ea typeface="Times New Roman"/>
                <a:cs typeface="Times New Roman"/>
                <a:sym typeface="Times New Roman"/>
              </a:rPr>
              <a:t>2. Goyal, Hemlata &amp; Sharma, Chilka &amp; Joshi, Nisheeth. (2017). An Integrated Approach of GIS and Spatial Data Mining in Big Data. International Journal of Computer Applications. 169. 1-6. 10.5120/ijca2017914012. </a:t>
            </a:r>
            <a:endParaRPr/>
          </a:p>
          <a:p>
            <a:pPr marL="0" marR="0" lvl="0" indent="0" algn="l" rtl="0">
              <a:spcBef>
                <a:spcPts val="0"/>
              </a:spcBef>
              <a:spcAft>
                <a:spcPts val="0"/>
              </a:spcAft>
              <a:buNone/>
            </a:pPr>
            <a:endParaRPr sz="1200" b="0" i="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US" sz="1200">
                <a:solidFill>
                  <a:schemeClr val="dk1"/>
                </a:solidFill>
                <a:latin typeface="Times New Roman"/>
                <a:ea typeface="Times New Roman"/>
                <a:cs typeface="Times New Roman"/>
                <a:sym typeface="Times New Roman"/>
              </a:rPr>
              <a:t>3.</a:t>
            </a:r>
            <a:r>
              <a:rPr lang="en-US" sz="1200" b="0" i="0">
                <a:solidFill>
                  <a:schemeClr val="dk1"/>
                </a:solidFill>
                <a:latin typeface="Times New Roman"/>
                <a:ea typeface="Times New Roman"/>
                <a:cs typeface="Times New Roman"/>
                <a:sym typeface="Times New Roman"/>
              </a:rPr>
              <a:t>Malki, Z., Atlam, ES., Ewis, A. </a:t>
            </a:r>
            <a:r>
              <a:rPr lang="en-US" sz="1200" b="0" i="1">
                <a:solidFill>
                  <a:schemeClr val="dk1"/>
                </a:solidFill>
                <a:latin typeface="Times New Roman"/>
                <a:ea typeface="Times New Roman"/>
                <a:cs typeface="Times New Roman"/>
                <a:sym typeface="Times New Roman"/>
              </a:rPr>
              <a:t>et al.</a:t>
            </a:r>
            <a:r>
              <a:rPr lang="en-US" sz="1200" b="0" i="0">
                <a:solidFill>
                  <a:schemeClr val="dk1"/>
                </a:solidFill>
                <a:latin typeface="Times New Roman"/>
                <a:ea typeface="Times New Roman"/>
                <a:cs typeface="Times New Roman"/>
                <a:sym typeface="Times New Roman"/>
              </a:rPr>
              <a:t> ARIMA models for predicting the end of COVID-19 pandemic and the risk of second rebound. </a:t>
            </a:r>
            <a:r>
              <a:rPr lang="en-US" sz="1200" b="0" i="1">
                <a:solidFill>
                  <a:schemeClr val="dk1"/>
                </a:solidFill>
                <a:latin typeface="Times New Roman"/>
                <a:ea typeface="Times New Roman"/>
                <a:cs typeface="Times New Roman"/>
                <a:sym typeface="Times New Roman"/>
              </a:rPr>
              <a:t>Neural Comput &amp; Applic</a:t>
            </a:r>
            <a:r>
              <a:rPr lang="en-US" sz="1200" b="0" i="0">
                <a:solidFill>
                  <a:schemeClr val="dk1"/>
                </a:solidFill>
                <a:latin typeface="Times New Roman"/>
                <a:ea typeface="Times New Roman"/>
                <a:cs typeface="Times New Roman"/>
                <a:sym typeface="Times New Roman"/>
              </a:rPr>
              <a:t> </a:t>
            </a:r>
            <a:r>
              <a:rPr lang="en-US" sz="1200" b="1" i="0">
                <a:solidFill>
                  <a:schemeClr val="dk1"/>
                </a:solidFill>
                <a:latin typeface="Times New Roman"/>
                <a:ea typeface="Times New Roman"/>
                <a:cs typeface="Times New Roman"/>
                <a:sym typeface="Times New Roman"/>
              </a:rPr>
              <a:t>33, </a:t>
            </a:r>
            <a:r>
              <a:rPr lang="en-US" sz="1200" b="0" i="0">
                <a:solidFill>
                  <a:schemeClr val="dk1"/>
                </a:solidFill>
                <a:latin typeface="Times New Roman"/>
                <a:ea typeface="Times New Roman"/>
                <a:cs typeface="Times New Roman"/>
                <a:sym typeface="Times New Roman"/>
              </a:rPr>
              <a:t>2929–2948 (2021). </a:t>
            </a:r>
            <a:r>
              <a:rPr lang="en-US" sz="1200" b="0" i="0" u="sng">
                <a:solidFill>
                  <a:schemeClr val="dk1"/>
                </a:solidFill>
                <a:latin typeface="Times New Roman"/>
                <a:ea typeface="Times New Roman"/>
                <a:cs typeface="Times New Roman"/>
                <a:sym typeface="Times New Roman"/>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https://doi.org/10.1007/s00521-020-05434-0</a:t>
            </a:r>
            <a:endParaRPr sz="1200" b="0" i="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US" sz="1200">
                <a:solidFill>
                  <a:schemeClr val="dk1"/>
                </a:solidFill>
                <a:latin typeface="Times New Roman"/>
                <a:ea typeface="Times New Roman"/>
                <a:cs typeface="Times New Roman"/>
                <a:sym typeface="Times New Roman"/>
              </a:rPr>
              <a:t>4. Nasim Tohidi and Rustam B. Rustamov, Review of the Machine Learning in GIS for Megacities Application, 2020 October, DOI: 10.5772/intechopen.94033</a:t>
            </a:r>
            <a:endParaRPr sz="1200">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rgbClr val="000000"/>
              </a:buClr>
              <a:buSzPts val="1200"/>
              <a:buFont typeface="Times New Roman"/>
              <a:buNone/>
            </a:pPr>
            <a:r>
              <a:rPr lang="en-US" sz="1200">
                <a:solidFill>
                  <a:srgbClr val="000000"/>
                </a:solidFill>
                <a:latin typeface="Times New Roman"/>
                <a:ea typeface="Times New Roman"/>
                <a:cs typeface="Times New Roman"/>
                <a:sym typeface="Times New Roman"/>
              </a:rPr>
              <a:t>5</a:t>
            </a:r>
            <a:r>
              <a:rPr lang="en-US" sz="1200" b="0" i="0" u="none" strike="noStrike" cap="none">
                <a:solidFill>
                  <a:srgbClr val="000000"/>
                </a:solidFill>
                <a:latin typeface="Times New Roman"/>
                <a:ea typeface="Times New Roman"/>
                <a:cs typeface="Times New Roman"/>
                <a:sym typeface="Times New Roman"/>
              </a:rPr>
              <a:t>.Yao, Y., Shi, W., Zhang, A. </a:t>
            </a:r>
            <a:r>
              <a:rPr lang="en-US" sz="1200" b="0" i="1" u="none" strike="noStrike" cap="none">
                <a:solidFill>
                  <a:srgbClr val="000000"/>
                </a:solidFill>
                <a:latin typeface="Times New Roman"/>
                <a:ea typeface="Times New Roman"/>
                <a:cs typeface="Times New Roman"/>
                <a:sym typeface="Times New Roman"/>
              </a:rPr>
              <a:t>et al.</a:t>
            </a:r>
            <a:r>
              <a:rPr lang="en-US" sz="1200" b="0" i="0" u="none" strike="noStrike" cap="none">
                <a:solidFill>
                  <a:srgbClr val="000000"/>
                </a:solidFill>
                <a:latin typeface="Times New Roman"/>
                <a:ea typeface="Times New Roman"/>
                <a:cs typeface="Times New Roman"/>
                <a:sym typeface="Times New Roman"/>
              </a:rPr>
              <a:t> Examining the diffusion of coronavirus disease 2019 cases in a metropolis: a space syntax approach. </a:t>
            </a:r>
            <a:r>
              <a:rPr lang="en-US" sz="1200" b="0" i="1" u="none" strike="noStrike" cap="none">
                <a:solidFill>
                  <a:srgbClr val="000000"/>
                </a:solidFill>
                <a:latin typeface="Times New Roman"/>
                <a:ea typeface="Times New Roman"/>
                <a:cs typeface="Times New Roman"/>
                <a:sym typeface="Times New Roman"/>
              </a:rPr>
              <a:t>Int J Health Geogr</a:t>
            </a:r>
            <a:r>
              <a:rPr lang="en-US" sz="1200" b="0" i="0" u="none" strike="noStrike" cap="none">
                <a:solidFill>
                  <a:srgbClr val="000000"/>
                </a:solidFill>
                <a:latin typeface="Times New Roman"/>
                <a:ea typeface="Times New Roman"/>
                <a:cs typeface="Times New Roman"/>
                <a:sym typeface="Times New Roman"/>
              </a:rPr>
              <a:t> 20, 17 (2021). </a:t>
            </a:r>
            <a:endParaRPr sz="1200" b="0" i="0" u="none" strike="noStrike" cap="none">
              <a:solidFill>
                <a:srgbClr val="000000"/>
              </a:solidFill>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200"/>
              <a:buFont typeface="Calibri"/>
              <a:buNone/>
            </a:pPr>
            <a:r>
              <a:rPr lang="en-US" sz="1200" b="0" i="0" u="none" strike="noStrike" cap="none">
                <a:solidFill>
                  <a:srgbClr val="000000"/>
                </a:solidFill>
                <a:latin typeface="Calibri"/>
                <a:ea typeface="Calibri"/>
                <a:cs typeface="Calibri"/>
                <a:sym typeface="Calibri"/>
              </a:rPr>
              <a:t/>
            </a:r>
            <a:br>
              <a:rPr lang="en-US" sz="1200" b="0" i="0" u="none" strike="noStrike" cap="none">
                <a:solidFill>
                  <a:srgbClr val="000000"/>
                </a:solidFill>
                <a:latin typeface="Calibri"/>
                <a:ea typeface="Calibri"/>
                <a:cs typeface="Calibri"/>
                <a:sym typeface="Calibri"/>
              </a:rPr>
            </a:br>
            <a:r>
              <a:rPr lang="en-US" sz="1200">
                <a:solidFill>
                  <a:srgbClr val="000000"/>
                </a:solidFill>
                <a:latin typeface="Times New Roman"/>
                <a:ea typeface="Times New Roman"/>
                <a:cs typeface="Times New Roman"/>
                <a:sym typeface="Times New Roman"/>
              </a:rPr>
              <a:t>6</a:t>
            </a:r>
            <a:r>
              <a:rPr lang="en-US" sz="1200" b="0" i="0" u="none" strike="noStrike" cap="none">
                <a:solidFill>
                  <a:srgbClr val="000000"/>
                </a:solidFill>
                <a:latin typeface="Times New Roman"/>
                <a:ea typeface="Times New Roman"/>
                <a:cs typeface="Times New Roman"/>
                <a:sym typeface="Times New Roman"/>
              </a:rPr>
              <a:t>.Adiatna, Puji &amp; Murad, Abdulkader. (2017). Reviewing the use of Geographic Information System (GIS) to measure Sustainable Urban Transport performance. Journal of Geoscience, Engineering, Environment, and Technology. 2. 171. 10.24273/jgeet.2017.2.2.345. </a:t>
            </a:r>
            <a:endParaRPr sz="1800" b="0" i="0" u="none" strike="noStrike" cap="none">
              <a:solidFill>
                <a:srgbClr val="000000"/>
              </a:solidFill>
              <a:latin typeface="Calibri"/>
              <a:ea typeface="Calibri"/>
              <a:cs typeface="Calibri"/>
              <a:sym typeface="Calibri"/>
            </a:endParaRPr>
          </a:p>
          <a:p>
            <a:pPr marL="0" marR="0" lvl="0" indent="0" algn="just" rtl="0">
              <a:lnSpc>
                <a:spcPct val="100000"/>
              </a:lnSpc>
              <a:spcBef>
                <a:spcPts val="0"/>
              </a:spcBef>
              <a:spcAft>
                <a:spcPts val="0"/>
              </a:spcAft>
              <a:buClr>
                <a:schemeClr val="dk1"/>
              </a:buClr>
              <a:buSzPts val="1200"/>
              <a:buFont typeface="Calibri"/>
              <a:buNone/>
            </a:pPr>
            <a:endParaRPr sz="1200" b="0" i="0" u="none" strike="noStrike" cap="none">
              <a:solidFill>
                <a:srgbClr val="000000"/>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rgbClr val="2E414F"/>
              </a:buClr>
              <a:buSzPts val="1200"/>
              <a:buFont typeface="Times New Roman"/>
              <a:buNone/>
            </a:pPr>
            <a:r>
              <a:rPr lang="en-US" sz="1200">
                <a:solidFill>
                  <a:srgbClr val="2E414F"/>
                </a:solidFill>
                <a:latin typeface="Times New Roman"/>
                <a:ea typeface="Times New Roman"/>
                <a:cs typeface="Times New Roman"/>
                <a:sym typeface="Times New Roman"/>
              </a:rPr>
              <a:t>7</a:t>
            </a:r>
            <a:r>
              <a:rPr lang="en-US" sz="1200" b="0" i="0" u="none" strike="noStrike" cap="none">
                <a:solidFill>
                  <a:srgbClr val="2E414F"/>
                </a:solidFill>
                <a:latin typeface="Times New Roman"/>
                <a:ea typeface="Times New Roman"/>
                <a:cs typeface="Times New Roman"/>
                <a:sym typeface="Times New Roman"/>
              </a:rPr>
              <a:t>.Davis, Frank W. et al. “Environmental analysis using integrated GIS and remotely sensed data - Some research needs and priorities.” </a:t>
            </a:r>
            <a:r>
              <a:rPr lang="en-US" sz="1200" b="0" i="1" u="none" strike="noStrike" cap="none">
                <a:solidFill>
                  <a:srgbClr val="2E414F"/>
                </a:solidFill>
                <a:latin typeface="Times New Roman"/>
                <a:ea typeface="Times New Roman"/>
                <a:cs typeface="Times New Roman"/>
                <a:sym typeface="Times New Roman"/>
              </a:rPr>
              <a:t>Photogrammetric Engineering and Remote Sensing</a:t>
            </a:r>
            <a:r>
              <a:rPr lang="en-US" sz="1200" b="0" i="0" u="none" strike="noStrike" cap="none">
                <a:solidFill>
                  <a:srgbClr val="2E414F"/>
                </a:solidFill>
                <a:latin typeface="Times New Roman"/>
                <a:ea typeface="Times New Roman"/>
                <a:cs typeface="Times New Roman"/>
                <a:sym typeface="Times New Roman"/>
              </a:rPr>
              <a:t> 57 (1991): 689-697.</a:t>
            </a:r>
            <a:endParaRPr sz="1200" b="0" i="0" u="none" strike="noStrike" cap="none">
              <a:solidFill>
                <a:srgbClr val="000000"/>
              </a:solidFill>
              <a:latin typeface="Calibri"/>
              <a:ea typeface="Calibri"/>
              <a:cs typeface="Calibri"/>
              <a:sym typeface="Calibri"/>
            </a:endParaRPr>
          </a:p>
          <a:p>
            <a:pPr marL="0" marR="0" lvl="0" indent="0" algn="just" rtl="0">
              <a:lnSpc>
                <a:spcPct val="100000"/>
              </a:lnSpc>
              <a:spcBef>
                <a:spcPts val="0"/>
              </a:spcBef>
              <a:spcAft>
                <a:spcPts val="0"/>
              </a:spcAft>
              <a:buClr>
                <a:schemeClr val="dk1"/>
              </a:buClr>
              <a:buSzPts val="1200"/>
              <a:buFont typeface="Calibri"/>
              <a:buNone/>
            </a:pPr>
            <a:endParaRPr sz="1200" b="0" i="0" u="none" strike="noStrike" cap="none">
              <a:solidFill>
                <a:srgbClr val="000000"/>
              </a:solidFill>
              <a:latin typeface="Calibri"/>
              <a:ea typeface="Calibri"/>
              <a:cs typeface="Calibri"/>
              <a:sym typeface="Calibri"/>
            </a:endParaRPr>
          </a:p>
          <a:p>
            <a:pPr marL="0" marR="0" lvl="0" indent="0" algn="just" rtl="0">
              <a:lnSpc>
                <a:spcPct val="100000"/>
              </a:lnSpc>
              <a:spcBef>
                <a:spcPts val="0"/>
              </a:spcBef>
              <a:spcAft>
                <a:spcPts val="0"/>
              </a:spcAft>
              <a:buClr>
                <a:srgbClr val="2E414F"/>
              </a:buClr>
              <a:buSzPts val="1200"/>
              <a:buFont typeface="Times New Roman"/>
              <a:buNone/>
            </a:pPr>
            <a:r>
              <a:rPr lang="en-US" sz="1200">
                <a:solidFill>
                  <a:srgbClr val="2E414F"/>
                </a:solidFill>
                <a:latin typeface="Times New Roman"/>
                <a:ea typeface="Times New Roman"/>
                <a:cs typeface="Times New Roman"/>
                <a:sym typeface="Times New Roman"/>
              </a:rPr>
              <a:t>8</a:t>
            </a:r>
            <a:r>
              <a:rPr lang="en-US" sz="1200" b="0" i="0" u="none" strike="noStrike" cap="none">
                <a:solidFill>
                  <a:srgbClr val="2E414F"/>
                </a:solidFill>
                <a:latin typeface="Times New Roman"/>
                <a:ea typeface="Times New Roman"/>
                <a:cs typeface="Times New Roman"/>
                <a:sym typeface="Times New Roman"/>
              </a:rPr>
              <a:t>.Shankar, Hari &amp; Ray, P.K.. (2021). GIS-Based Analysis of COVID-19 Cases in India during Pre-lockdown, Lockdown and Unlock Phases. International Journal of Infectious Diseases. 105. 10.1016/j.ijid.2021.02.070. </a:t>
            </a:r>
            <a:endParaRPr sz="1200" b="0" i="0" u="none" strike="noStrike" cap="none">
              <a:solidFill>
                <a:srgbClr val="000000"/>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414" name="Google Shape;414;p38"/>
          <p:cNvSpPr txBox="1"/>
          <p:nvPr/>
        </p:nvSpPr>
        <p:spPr>
          <a:xfrm>
            <a:off x="3894176" y="505712"/>
            <a:ext cx="5290458"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REFERENCES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418"/>
        <p:cNvGrpSpPr/>
        <p:nvPr/>
      </p:nvGrpSpPr>
      <p:grpSpPr>
        <a:xfrm>
          <a:off x="0" y="0"/>
          <a:ext cx="0" cy="0"/>
          <a:chOff x="0" y="0"/>
          <a:chExt cx="0" cy="0"/>
        </a:xfrm>
      </p:grpSpPr>
      <p:sp>
        <p:nvSpPr>
          <p:cNvPr id="419" name="Google Shape;419;p39"/>
          <p:cNvSpPr txBox="1"/>
          <p:nvPr/>
        </p:nvSpPr>
        <p:spPr>
          <a:xfrm>
            <a:off x="1066800" y="515815"/>
            <a:ext cx="9201150" cy="110799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
            </a:r>
            <a:br>
              <a:rPr lang="en-US" sz="1800">
                <a:solidFill>
                  <a:schemeClr val="dk1"/>
                </a:solidFill>
                <a:latin typeface="Calibri"/>
                <a:ea typeface="Calibri"/>
                <a:cs typeface="Calibri"/>
                <a:sym typeface="Calibri"/>
              </a:rPr>
            </a:br>
            <a:endParaRPr sz="18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endParaRPr sz="1800">
              <a:solidFill>
                <a:schemeClr val="dk1"/>
              </a:solidFill>
              <a:latin typeface="Times New Roman"/>
              <a:ea typeface="Times New Roman"/>
              <a:cs typeface="Times New Roman"/>
              <a:sym typeface="Times New Roman"/>
            </a:endParaRPr>
          </a:p>
        </p:txBody>
      </p:sp>
      <p:sp>
        <p:nvSpPr>
          <p:cNvPr id="420" name="Google Shape;420;p39"/>
          <p:cNvSpPr txBox="1"/>
          <p:nvPr/>
        </p:nvSpPr>
        <p:spPr>
          <a:xfrm>
            <a:off x="239987" y="292538"/>
            <a:ext cx="11764577" cy="9510296"/>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200">
              <a:solidFill>
                <a:schemeClr val="dk1"/>
              </a:solidFill>
              <a:latin typeface="Calibri"/>
              <a:ea typeface="Calibri"/>
              <a:cs typeface="Calibri"/>
              <a:sym typeface="Calibri"/>
            </a:endParaRPr>
          </a:p>
          <a:p>
            <a:pPr marL="0" marR="0" lvl="0" indent="0" algn="just" rtl="0">
              <a:spcBef>
                <a:spcPts val="0"/>
              </a:spcBef>
              <a:spcAft>
                <a:spcPts val="0"/>
              </a:spcAft>
              <a:buNone/>
            </a:pPr>
            <a:r>
              <a:rPr lang="en-US" sz="1200">
                <a:solidFill>
                  <a:schemeClr val="dk1"/>
                </a:solidFill>
                <a:latin typeface="Times New Roman"/>
                <a:ea typeface="Times New Roman"/>
                <a:cs typeface="Times New Roman"/>
                <a:sym typeface="Times New Roman"/>
              </a:rPr>
              <a:t>9.Paolo Burlando, Renzo Rosso, Luis G. Cadavid, Jose D. Salas, Forecasting of short-term rainfall using ARMA models, Journal of Hydrology,Volume 144, Issues 1–4,1993,Pages 193-211,ISSN 0022-1694.</a:t>
            </a:r>
            <a:endParaRPr sz="1200">
              <a:solidFill>
                <a:schemeClr val="dk1"/>
              </a:solidFill>
              <a:latin typeface="Calibri"/>
              <a:ea typeface="Calibri"/>
              <a:cs typeface="Calibri"/>
              <a:sym typeface="Calibri"/>
            </a:endParaRPr>
          </a:p>
          <a:p>
            <a:pPr marL="0" marR="0" lvl="0" indent="0" algn="just"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200">
                <a:solidFill>
                  <a:schemeClr val="dk1"/>
                </a:solidFill>
                <a:latin typeface="Times New Roman"/>
                <a:ea typeface="Times New Roman"/>
                <a:cs typeface="Times New Roman"/>
                <a:sym typeface="Times New Roman"/>
              </a:rPr>
              <a:t>10. F. Kadri, F. Harrou and Y. Sun, "A multivariate time series approach to forecasting daily attendances at hospital emergency department," </a:t>
            </a:r>
            <a:r>
              <a:rPr lang="en-US" sz="1200" i="1">
                <a:solidFill>
                  <a:schemeClr val="dk1"/>
                </a:solidFill>
                <a:latin typeface="Times New Roman"/>
                <a:ea typeface="Times New Roman"/>
                <a:cs typeface="Times New Roman"/>
                <a:sym typeface="Times New Roman"/>
              </a:rPr>
              <a:t>2017 IEEE Symposium Series on Computational Intelligence (SSCI)</a:t>
            </a:r>
            <a:r>
              <a:rPr lang="en-US" sz="1200">
                <a:solidFill>
                  <a:schemeClr val="dk1"/>
                </a:solidFill>
                <a:latin typeface="Times New Roman"/>
                <a:ea typeface="Times New Roman"/>
                <a:cs typeface="Times New Roman"/>
                <a:sym typeface="Times New Roman"/>
              </a:rPr>
              <a:t>, 2017, pp. 1-6, doi: 10.1109/SSCI.2017.8280850.</a:t>
            </a:r>
            <a:endParaRPr sz="1200">
              <a:solidFill>
                <a:schemeClr val="dk1"/>
              </a:solidFill>
              <a:latin typeface="Calibri"/>
              <a:ea typeface="Calibri"/>
              <a:cs typeface="Calibri"/>
              <a:sym typeface="Calibri"/>
            </a:endParaRPr>
          </a:p>
          <a:p>
            <a:pPr marL="0" marR="0" lvl="0" indent="0" algn="just" rtl="0">
              <a:spcBef>
                <a:spcPts val="0"/>
              </a:spcBef>
              <a:spcAft>
                <a:spcPts val="0"/>
              </a:spcAft>
              <a:buNone/>
            </a:pPr>
            <a:endParaRPr sz="1200">
              <a:solidFill>
                <a:schemeClr val="dk1"/>
              </a:solidFill>
              <a:latin typeface="Calibri"/>
              <a:ea typeface="Calibri"/>
              <a:cs typeface="Calibri"/>
              <a:sym typeface="Calibri"/>
            </a:endParaRPr>
          </a:p>
          <a:p>
            <a:pPr marL="0" marR="0" lvl="0" indent="0" algn="just" rtl="0">
              <a:spcBef>
                <a:spcPts val="0"/>
              </a:spcBef>
              <a:spcAft>
                <a:spcPts val="0"/>
              </a:spcAft>
              <a:buNone/>
            </a:pPr>
            <a:r>
              <a:rPr lang="en-US" sz="1200">
                <a:solidFill>
                  <a:schemeClr val="dk1"/>
                </a:solidFill>
                <a:latin typeface="Times New Roman"/>
                <a:ea typeface="Times New Roman"/>
                <a:cs typeface="Times New Roman"/>
                <a:sym typeface="Times New Roman"/>
              </a:rPr>
              <a:t>11. Rahman, Md. Habibur &amp; Salma, Umma &amp; Hossain, Md &amp; Khan, Md Tareq Ferdous. (2016). Revenue Forecasting using Holt–Winters Exponential Smoothing. Research &amp; Reviews: Journal of Statistics. 5. 19-25.</a:t>
            </a:r>
            <a:endParaRPr sz="1200">
              <a:solidFill>
                <a:schemeClr val="dk1"/>
              </a:solidFill>
              <a:latin typeface="Calibri"/>
              <a:ea typeface="Calibri"/>
              <a:cs typeface="Calibri"/>
              <a:sym typeface="Calibri"/>
            </a:endParaRPr>
          </a:p>
          <a:p>
            <a:pPr marL="0" marR="0" lvl="0" indent="0" algn="just" rtl="0">
              <a:spcBef>
                <a:spcPts val="0"/>
              </a:spcBef>
              <a:spcAft>
                <a:spcPts val="0"/>
              </a:spcAft>
              <a:buNone/>
            </a:pPr>
            <a:endParaRPr sz="1200">
              <a:solidFill>
                <a:schemeClr val="dk1"/>
              </a:solidFill>
              <a:latin typeface="Calibri"/>
              <a:ea typeface="Calibri"/>
              <a:cs typeface="Calibri"/>
              <a:sym typeface="Calibri"/>
            </a:endParaRPr>
          </a:p>
          <a:p>
            <a:pPr marL="0" marR="0" lvl="0" indent="0" algn="just" rtl="0">
              <a:spcBef>
                <a:spcPts val="0"/>
              </a:spcBef>
              <a:spcAft>
                <a:spcPts val="0"/>
              </a:spcAft>
              <a:buNone/>
            </a:pPr>
            <a:r>
              <a:rPr lang="en-US" sz="1200">
                <a:solidFill>
                  <a:schemeClr val="dk1"/>
                </a:solidFill>
                <a:latin typeface="Times New Roman"/>
                <a:ea typeface="Times New Roman"/>
                <a:cs typeface="Times New Roman"/>
                <a:sym typeface="Times New Roman"/>
              </a:rPr>
              <a:t>12.  Niematallah Elamin, Mototsugu Fukushige,Modeling and forecasting hourly electricity demand by SARIMAX with interactions,Energy,Volume 165, Part B,018,Pages 257-268,ISSN 0360-5442,</a:t>
            </a:r>
            <a:endParaRPr/>
          </a:p>
          <a:p>
            <a:pPr marL="0" marR="0" lvl="0" indent="0" algn="just"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200">
                <a:solidFill>
                  <a:schemeClr val="dk1"/>
                </a:solidFill>
                <a:latin typeface="Times New Roman"/>
                <a:ea typeface="Times New Roman"/>
                <a:cs typeface="Times New Roman"/>
                <a:sym typeface="Times New Roman"/>
              </a:rPr>
              <a:t>13. Xiaogian Wang, Yenfei Kang, Rob J Hyndman, Feng Li, Distributed ARIMA Models for Ultra-long Time Series  arXiv:2007.09577 [stat.AP]</a:t>
            </a:r>
            <a:endParaRPr/>
          </a:p>
          <a:p>
            <a:pPr marL="0" marR="0" lvl="0" indent="0" algn="just"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200">
                <a:solidFill>
                  <a:schemeClr val="dk1"/>
                </a:solidFill>
                <a:latin typeface="Times New Roman"/>
                <a:ea typeface="Times New Roman"/>
                <a:cs typeface="Times New Roman"/>
                <a:sym typeface="Times New Roman"/>
              </a:rPr>
              <a:t>14. Franch-Pardo, Ivan; Napoletano, Brian M.; Rosete-Verges, Fernando; Billa, Lawal (2020). Spatial analysis and GIS in the study of COVID-19. A review. Science of The Total Environment, 739(), 140033–. doi:10.1016/j.scitotenv.2020.140033 </a:t>
            </a:r>
            <a:endParaRPr sz="1200">
              <a:solidFill>
                <a:schemeClr val="dk1"/>
              </a:solidFill>
              <a:latin typeface="Calibri"/>
              <a:ea typeface="Calibri"/>
              <a:cs typeface="Calibri"/>
              <a:sym typeface="Calibri"/>
            </a:endParaRPr>
          </a:p>
          <a:p>
            <a:pPr marL="0" marR="0" lvl="0" indent="0" algn="just"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200">
                <a:solidFill>
                  <a:schemeClr val="dk1"/>
                </a:solidFill>
                <a:latin typeface="Times New Roman"/>
                <a:ea typeface="Times New Roman"/>
                <a:cs typeface="Times New Roman"/>
                <a:sym typeface="Times New Roman"/>
              </a:rPr>
              <a:t>15. Demir, Ibrahim &amp; Kirişci, Murat. (2021). Forecasting COVID-19 disease cases using the SARIMA-NNAR hybrid model. 10.1101/2021.04.26.21256108.</a:t>
            </a:r>
            <a:endParaRPr sz="1200">
              <a:solidFill>
                <a:schemeClr val="dk1"/>
              </a:solidFill>
              <a:latin typeface="Calibri"/>
              <a:ea typeface="Calibri"/>
              <a:cs typeface="Calibri"/>
              <a:sym typeface="Calibri"/>
            </a:endParaRPr>
          </a:p>
          <a:p>
            <a:pPr marL="0" marR="0" lvl="0" indent="0" algn="just"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US" sz="1200">
                <a:solidFill>
                  <a:schemeClr val="dk1"/>
                </a:solidFill>
                <a:latin typeface="Times New Roman"/>
                <a:ea typeface="Times New Roman"/>
                <a:cs typeface="Times New Roman"/>
                <a:sym typeface="Times New Roman"/>
              </a:rPr>
              <a:t>16.Singh, S., Chowdhury, C., Panja, A.K. </a:t>
            </a:r>
            <a:r>
              <a:rPr lang="en-US" sz="1200" i="1">
                <a:solidFill>
                  <a:schemeClr val="dk1"/>
                </a:solidFill>
                <a:latin typeface="Times New Roman"/>
                <a:ea typeface="Times New Roman"/>
                <a:cs typeface="Times New Roman"/>
                <a:sym typeface="Times New Roman"/>
              </a:rPr>
              <a:t>et al.</a:t>
            </a:r>
            <a:r>
              <a:rPr lang="en-US" sz="1200">
                <a:solidFill>
                  <a:schemeClr val="dk1"/>
                </a:solidFill>
                <a:latin typeface="Times New Roman"/>
                <a:ea typeface="Times New Roman"/>
                <a:cs typeface="Times New Roman"/>
                <a:sym typeface="Times New Roman"/>
              </a:rPr>
              <a:t> Time Series Analysis of COVID-19 Data to Study the Effect of Lockdown and Unlock in India. </a:t>
            </a:r>
            <a:r>
              <a:rPr lang="en-US" sz="1200" i="1">
                <a:solidFill>
                  <a:schemeClr val="dk1"/>
                </a:solidFill>
                <a:latin typeface="Times New Roman"/>
                <a:ea typeface="Times New Roman"/>
                <a:cs typeface="Times New Roman"/>
                <a:sym typeface="Times New Roman"/>
              </a:rPr>
              <a:t>J. Inst. Eng. India Ser. B</a:t>
            </a:r>
            <a:r>
              <a:rPr lang="en-US" sz="1200">
                <a:solidFill>
                  <a:schemeClr val="dk1"/>
                </a:solidFill>
                <a:latin typeface="Times New Roman"/>
                <a:ea typeface="Times New Roman"/>
                <a:cs typeface="Times New Roman"/>
                <a:sym typeface="Times New Roman"/>
              </a:rPr>
              <a:t> </a:t>
            </a:r>
            <a:r>
              <a:rPr lang="en-US" sz="1200" b="1">
                <a:solidFill>
                  <a:schemeClr val="dk1"/>
                </a:solidFill>
                <a:latin typeface="Times New Roman"/>
                <a:ea typeface="Times New Roman"/>
                <a:cs typeface="Times New Roman"/>
                <a:sym typeface="Times New Roman"/>
              </a:rPr>
              <a:t>102, </a:t>
            </a:r>
            <a:r>
              <a:rPr lang="en-US" sz="1200">
                <a:solidFill>
                  <a:schemeClr val="dk1"/>
                </a:solidFill>
                <a:latin typeface="Times New Roman"/>
                <a:ea typeface="Times New Roman"/>
                <a:cs typeface="Times New Roman"/>
                <a:sym typeface="Times New Roman"/>
              </a:rPr>
              <a:t>1275–1281 (2021). </a:t>
            </a:r>
            <a:r>
              <a:rPr lang="en-US" sz="1200" u="sng">
                <a:solidFill>
                  <a:schemeClr val="dk1"/>
                </a:solidFill>
                <a:latin typeface="Times New Roman"/>
                <a:ea typeface="Times New Roman"/>
                <a:cs typeface="Times New Roman"/>
                <a:sym typeface="Times New Roman"/>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https://doi.org/10.1007/s40031-021-00585-7</a:t>
            </a: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a:solidFill>
                  <a:schemeClr val="dk1"/>
                </a:solidFill>
                <a:latin typeface="Times New Roman"/>
                <a:ea typeface="Times New Roman"/>
                <a:cs typeface="Times New Roman"/>
                <a:sym typeface="Times New Roman"/>
              </a:rPr>
              <a:t>17. V. Poleneni, J. K. Rao and S. Afshana Hidayathulla, "COVID-19 Prediction using ARIMA Model," 2021 11th International Conference on Cloud Computing, Data Science &amp; Engineering (Confluence), 2021, pp. 860-865, doi: 10.1109/Confluence51648.2021.9377038.</a:t>
            </a: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a:solidFill>
                  <a:schemeClr val="dk1"/>
                </a:solidFill>
                <a:latin typeface="Times New Roman"/>
                <a:ea typeface="Times New Roman"/>
                <a:cs typeface="Times New Roman"/>
                <a:sym typeface="Times New Roman"/>
              </a:rPr>
              <a:t>18. </a:t>
            </a:r>
            <a:r>
              <a:rPr lang="en-US" sz="1200" u="sng">
                <a:solidFill>
                  <a:schemeClr val="dk1"/>
                </a:solidFill>
                <a:latin typeface="Times New Roman"/>
                <a:ea typeface="Times New Roman"/>
                <a:cs typeface="Times New Roman"/>
                <a:sym typeface="Times New Roman"/>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https://prsindia.org/covid-19/cases</a:t>
            </a:r>
            <a:r>
              <a:rPr lang="en-US" sz="1200">
                <a:solidFill>
                  <a:schemeClr val="dk1"/>
                </a:solidFill>
                <a:latin typeface="Times New Roman"/>
                <a:ea typeface="Times New Roman"/>
                <a:cs typeface="Times New Roman"/>
                <a:sym typeface="Times New Roman"/>
              </a:rPr>
              <a:t>.</a:t>
            </a: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1">
                <a:solidFill>
                  <a:schemeClr val="dk1"/>
                </a:solidFill>
                <a:latin typeface="Times New Roman"/>
                <a:ea typeface="Times New Roman"/>
                <a:cs typeface="Times New Roman"/>
                <a:sym typeface="Times New Roman"/>
              </a:rPr>
              <a:t>19. </a:t>
            </a:r>
            <a:r>
              <a:rPr lang="en-US" sz="1200" u="sng">
                <a:solidFill>
                  <a:schemeClr val="dk1"/>
                </a:solidFill>
                <a:latin typeface="Times New Roman"/>
                <a:ea typeface="Times New Roman"/>
                <a:cs typeface="Times New Roman"/>
                <a:sym typeface="Times New Roman"/>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https://www.igismap.com/download-india-boundary-shapefile-free-states-boundary-assembly-constituencies-village-boundaries/</a:t>
            </a: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US" sz="1200">
                <a:solidFill>
                  <a:schemeClr val="dk1"/>
                </a:solidFill>
                <a:latin typeface="Times New Roman"/>
                <a:ea typeface="Times New Roman"/>
                <a:cs typeface="Times New Roman"/>
                <a:sym typeface="Times New Roman"/>
              </a:rPr>
              <a:t>20. Christophorus Beneditto Aditya Satrio, William Darmawan, Bellatasya Unrica Nadia, Novita Hanafiah,Time series analysis and forecasting of coronavirus disease in Indonesia using ARIMA model and PROPHET,Procedia Computer Science,Volume 179,2021,</a:t>
            </a:r>
            <a:endParaRPr sz="120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a:solidFill>
                  <a:schemeClr val="dk1"/>
                </a:solidFill>
                <a:latin typeface="Times New Roman"/>
                <a:ea typeface="Times New Roman"/>
                <a:cs typeface="Times New Roman"/>
                <a:sym typeface="Times New Roman"/>
              </a:rPr>
              <a:t>Pages 524-532,ISSN 1877-0509</a:t>
            </a: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200">
                <a:solidFill>
                  <a:schemeClr val="dk1"/>
                </a:solidFill>
                <a:latin typeface="Calibri"/>
                <a:ea typeface="Calibri"/>
                <a:cs typeface="Calibri"/>
                <a:sym typeface="Calibri"/>
              </a:rPr>
              <a:t/>
            </a:r>
            <a:br>
              <a:rPr lang="en-US" sz="1200">
                <a:solidFill>
                  <a:schemeClr val="dk1"/>
                </a:solidFill>
                <a:latin typeface="Calibri"/>
                <a:ea typeface="Calibri"/>
                <a:cs typeface="Calibri"/>
                <a:sym typeface="Calibri"/>
              </a:rPr>
            </a:br>
            <a:endParaRPr sz="1200">
              <a:solidFill>
                <a:schemeClr val="dk1"/>
              </a:solidFill>
              <a:latin typeface="Calibri"/>
              <a:ea typeface="Calibri"/>
              <a:cs typeface="Calibri"/>
              <a:sym typeface="Calibri"/>
            </a:endParaRPr>
          </a:p>
          <a:p>
            <a:pPr marL="0" marR="0" lvl="0" indent="0" algn="just"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2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4"/>
        <p:cNvGrpSpPr/>
        <p:nvPr/>
      </p:nvGrpSpPr>
      <p:grpSpPr>
        <a:xfrm>
          <a:off x="0" y="0"/>
          <a:ext cx="0" cy="0"/>
          <a:chOff x="0" y="0"/>
          <a:chExt cx="0" cy="0"/>
        </a:xfrm>
      </p:grpSpPr>
      <p:sp>
        <p:nvSpPr>
          <p:cNvPr id="425" name="Google Shape;425;p4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6" name="Google Shape;426;p40"/>
          <p:cNvSpPr/>
          <p:nvPr/>
        </p:nvSpPr>
        <p:spPr>
          <a:xfrm>
            <a:off x="0" y="0"/>
            <a:ext cx="12192000" cy="6858000"/>
          </a:xfrm>
          <a:prstGeom prst="rect">
            <a:avLst/>
          </a:prstGeom>
          <a:solidFill>
            <a:srgbClr val="FBE4D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7" name="Google Shape;427;p40"/>
          <p:cNvSpPr/>
          <p:nvPr/>
        </p:nvSpPr>
        <p:spPr>
          <a:xfrm>
            <a:off x="685800" y="685800"/>
            <a:ext cx="10820400" cy="54864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8" name="Google Shape;428;p40"/>
          <p:cNvSpPr txBox="1"/>
          <p:nvPr/>
        </p:nvSpPr>
        <p:spPr>
          <a:xfrm>
            <a:off x="2659529" y="2085788"/>
            <a:ext cx="6884895" cy="1496649"/>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None/>
            </a:pPr>
            <a:r>
              <a:rPr lang="en-US" sz="3200">
                <a:solidFill>
                  <a:srgbClr val="595959"/>
                </a:solidFill>
                <a:latin typeface="Calibri"/>
                <a:ea typeface="Calibri"/>
                <a:cs typeface="Calibri"/>
                <a:sym typeface="Calibri"/>
              </a:rPr>
              <a:t>THANK YOU!</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sp>
        <p:nvSpPr>
          <p:cNvPr id="4" name="Text Placeholder 3"/>
          <p:cNvSpPr>
            <a:spLocks noGrp="1"/>
          </p:cNvSpPr>
          <p:nvPr>
            <p:ph type="body" idx="2"/>
          </p:nvPr>
        </p:nvSpPr>
        <p:spPr/>
        <p:txBody>
          <a:bodyPr/>
          <a:lstStyle/>
          <a:p>
            <a:endParaRPr lang="en-US"/>
          </a:p>
        </p:txBody>
      </p:sp>
      <p:pic>
        <p:nvPicPr>
          <p:cNvPr id="5" name="Picture 4" descr="auto regressive.JPG"/>
          <p:cNvPicPr>
            <a:picLocks noChangeAspect="1"/>
          </p:cNvPicPr>
          <p:nvPr/>
        </p:nvPicPr>
        <p:blipFill>
          <a:blip r:embed="rId2"/>
          <a:stretch>
            <a:fillRect/>
          </a:stretch>
        </p:blipFill>
        <p:spPr>
          <a:xfrm>
            <a:off x="685800" y="304800"/>
            <a:ext cx="10820400" cy="59436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228600"/>
            <a:ext cx="11430000" cy="6477000"/>
          </a:xfrm>
        </p:spPr>
        <p:txBody>
          <a:bodyPr>
            <a:normAutofit lnSpcReduction="10000"/>
          </a:bodyPr>
          <a:lstStyle/>
          <a:p>
            <a:pPr>
              <a:lnSpc>
                <a:spcPct val="200000"/>
              </a:lnSpc>
            </a:pPr>
            <a:r>
              <a:rPr lang="en-US" sz="1600" dirty="0" smtClean="0">
                <a:solidFill>
                  <a:srgbClr val="00B050"/>
                </a:solidFill>
              </a:rPr>
              <a:t>Time series is a sequence of numerical data points in successive order and time series analysis is the technique of </a:t>
            </a:r>
            <a:r>
              <a:rPr lang="en-US" sz="1600" dirty="0" smtClean="0">
                <a:solidFill>
                  <a:srgbClr val="00B050"/>
                </a:solidFill>
              </a:rPr>
              <a:t>analyzing </a:t>
            </a:r>
            <a:r>
              <a:rPr lang="en-US" sz="1600" dirty="0" smtClean="0">
                <a:solidFill>
                  <a:srgbClr val="00B050"/>
                </a:solidFill>
              </a:rPr>
              <a:t>the available data to predict the future outcome of an application. At present, time series analysis has been </a:t>
            </a:r>
            <a:r>
              <a:rPr lang="en-US" sz="1600" dirty="0" smtClean="0">
                <a:solidFill>
                  <a:srgbClr val="00B050"/>
                </a:solidFill>
              </a:rPr>
              <a:t>utilized </a:t>
            </a:r>
            <a:r>
              <a:rPr lang="en-US" sz="1600" dirty="0" smtClean="0">
                <a:solidFill>
                  <a:srgbClr val="00B050"/>
                </a:solidFill>
              </a:rPr>
              <a:t>in a number of applications, including stock market analysis, economic forecasting, pattern recognition, and sales forecasting.</a:t>
            </a:r>
          </a:p>
          <a:p>
            <a:pPr>
              <a:lnSpc>
                <a:spcPct val="200000"/>
              </a:lnSpc>
            </a:pPr>
            <a:r>
              <a:rPr lang="en-US" sz="1600" dirty="0" smtClean="0"/>
              <a:t>Here is a list of top </a:t>
            </a:r>
            <a:r>
              <a:rPr lang="en-US" sz="1600" dirty="0" smtClean="0"/>
              <a:t>Python </a:t>
            </a:r>
            <a:r>
              <a:rPr lang="en-US" sz="1600" dirty="0" smtClean="0"/>
              <a:t>tools, in no particular order, for Time Series Analysis</a:t>
            </a:r>
            <a:r>
              <a:rPr lang="en-US" sz="1600" dirty="0" smtClean="0"/>
              <a:t>.</a:t>
            </a:r>
            <a:endParaRPr lang="en-US" sz="1600" b="1" dirty="0" smtClean="0">
              <a:solidFill>
                <a:srgbClr val="FF0000"/>
              </a:solidFill>
            </a:endParaRPr>
          </a:p>
          <a:p>
            <a:pPr>
              <a:lnSpc>
                <a:spcPct val="200000"/>
              </a:lnSpc>
              <a:buNone/>
            </a:pPr>
            <a:r>
              <a:rPr lang="en-US" sz="1600" b="1" dirty="0" smtClean="0">
                <a:solidFill>
                  <a:srgbClr val="FF0000"/>
                </a:solidFill>
              </a:rPr>
              <a:t>Arrow</a:t>
            </a:r>
            <a:endParaRPr lang="en-US" sz="1600" b="1" dirty="0" smtClean="0">
              <a:solidFill>
                <a:srgbClr val="FF0000"/>
              </a:solidFill>
            </a:endParaRPr>
          </a:p>
          <a:p>
            <a:pPr>
              <a:lnSpc>
                <a:spcPct val="200000"/>
              </a:lnSpc>
            </a:pPr>
            <a:r>
              <a:rPr lang="en-US" sz="1600" i="1" dirty="0" smtClean="0">
                <a:solidFill>
                  <a:srgbClr val="C00000"/>
                </a:solidFill>
              </a:rPr>
              <a:t>Arrow </a:t>
            </a:r>
            <a:r>
              <a:rPr lang="en-US" sz="1600" i="1" dirty="0" smtClean="0">
                <a:solidFill>
                  <a:srgbClr val="C00000"/>
                </a:solidFill>
              </a:rPr>
              <a:t>is a Python library that offers a human-friendly approach to creating, manipulating, formatting and converting dates, times and timestamps. </a:t>
            </a:r>
            <a:r>
              <a:rPr lang="en-US" sz="1600" i="1" dirty="0" smtClean="0">
                <a:solidFill>
                  <a:srgbClr val="C00000"/>
                </a:solidFill>
              </a:rPr>
              <a:t>The library implements and updates the </a:t>
            </a:r>
            <a:r>
              <a:rPr lang="en-US" sz="1600" i="1" dirty="0" err="1" smtClean="0">
                <a:solidFill>
                  <a:srgbClr val="C00000"/>
                </a:solidFill>
              </a:rPr>
              <a:t>datetime</a:t>
            </a:r>
            <a:r>
              <a:rPr lang="en-US" sz="1600" i="1" dirty="0" smtClean="0">
                <a:solidFill>
                  <a:srgbClr val="C00000"/>
                </a:solidFill>
              </a:rPr>
              <a:t> type, plugging gaps in functionality and providing an intelligent module API that supports many common creation scenarios. </a:t>
            </a:r>
            <a:r>
              <a:rPr lang="en-US" sz="1600" i="1" dirty="0" smtClean="0">
                <a:solidFill>
                  <a:srgbClr val="C00000"/>
                </a:solidFill>
              </a:rPr>
              <a:t>Features include</a:t>
            </a:r>
            <a:r>
              <a:rPr lang="en-US" sz="1600" i="1" dirty="0" smtClean="0">
                <a:solidFill>
                  <a:srgbClr val="C00000"/>
                </a:solidFill>
              </a:rPr>
              <a:t>:</a:t>
            </a:r>
          </a:p>
          <a:p>
            <a:pPr>
              <a:lnSpc>
                <a:spcPct val="200000"/>
              </a:lnSpc>
              <a:buNone/>
            </a:pPr>
            <a:r>
              <a:rPr lang="en-US" sz="1600" b="1" dirty="0" smtClean="0">
                <a:solidFill>
                  <a:srgbClr val="FF0000"/>
                </a:solidFill>
              </a:rPr>
              <a:t>Cesium</a:t>
            </a:r>
          </a:p>
          <a:p>
            <a:pPr>
              <a:lnSpc>
                <a:spcPct val="200000"/>
              </a:lnSpc>
            </a:pPr>
            <a:r>
              <a:rPr lang="en-US" sz="1600" i="1" dirty="0" smtClean="0">
                <a:solidFill>
                  <a:srgbClr val="C00000"/>
                </a:solidFill>
              </a:rPr>
              <a:t>Cesium is an open source library that allows users to extract features from raw time series data, build machine learning models from these features, as well as generate predictions for new data. The cesium library also powers computations within the cesium web interface, which allows similar time series analyses to be performed entirely within the browser.</a:t>
            </a:r>
          </a:p>
          <a:p>
            <a:pPr>
              <a:lnSpc>
                <a:spcPct val="200000"/>
              </a:lnSpc>
            </a:pPr>
            <a:endParaRPr lang="en-US" sz="1600" i="1" dirty="0" smtClean="0">
              <a:solidFill>
                <a:srgbClr val="C00000"/>
              </a:solidFill>
            </a:endParaRP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smtClean="0">
                <a:solidFill>
                  <a:srgbClr val="C00000"/>
                </a:solidFill>
              </a:rPr>
              <a:t>Python tools</a:t>
            </a:r>
            <a:endParaRPr lang="en-US" b="1" i="1" dirty="0">
              <a:solidFill>
                <a:srgbClr val="C00000"/>
              </a:solidFill>
            </a:endParaRPr>
          </a:p>
        </p:txBody>
      </p:sp>
      <p:sp>
        <p:nvSpPr>
          <p:cNvPr id="3" name="Text Placeholder 2"/>
          <p:cNvSpPr>
            <a:spLocks noGrp="1"/>
          </p:cNvSpPr>
          <p:nvPr>
            <p:ph type="body" idx="1"/>
          </p:nvPr>
        </p:nvSpPr>
        <p:spPr/>
        <p:txBody>
          <a:bodyPr/>
          <a:lstStyle/>
          <a:p>
            <a:r>
              <a:rPr lang="en-US" dirty="0" err="1" smtClean="0"/>
              <a:t>PyFlux</a:t>
            </a:r>
            <a:endParaRPr lang="en-US" dirty="0" smtClean="0"/>
          </a:p>
          <a:p>
            <a:r>
              <a:rPr lang="en-US" dirty="0" err="1" smtClean="0"/>
              <a:t>TimeSynth</a:t>
            </a:r>
            <a:endParaRPr lang="en-US" dirty="0" smtClean="0"/>
          </a:p>
          <a:p>
            <a:r>
              <a:rPr lang="en-US" dirty="0" err="1" smtClean="0"/>
              <a:t>Sktime</a:t>
            </a:r>
            <a:endParaRPr lang="en-US" dirty="0" smtClean="0"/>
          </a:p>
          <a:p>
            <a:r>
              <a:rPr lang="en-US" dirty="0" smtClean="0"/>
              <a:t>Orbit</a:t>
            </a:r>
          </a:p>
          <a:p>
            <a:r>
              <a:rPr lang="en-US" dirty="0" smtClean="0"/>
              <a:t>Pastas</a:t>
            </a:r>
            <a:endParaRPr lang="en-US" dirty="0"/>
          </a:p>
        </p:txBody>
      </p:sp>
      <p:sp>
        <p:nvSpPr>
          <p:cNvPr id="4" name="Text Placeholder 3"/>
          <p:cNvSpPr>
            <a:spLocks noGrp="1"/>
          </p:cNvSpPr>
          <p:nvPr>
            <p:ph type="body" idx="2"/>
          </p:nvPr>
        </p:nvSpPr>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7" name="Google Shape;117;p3"/>
          <p:cNvSpPr txBox="1">
            <a:spLocks noGrp="1"/>
          </p:cNvSpPr>
          <p:nvPr>
            <p:ph type="title"/>
          </p:nvPr>
        </p:nvSpPr>
        <p:spPr>
          <a:xfrm>
            <a:off x="643467" y="321735"/>
            <a:ext cx="10905066" cy="821266"/>
          </a:xfrm>
          <a:prstGeom prst="rect">
            <a:avLst/>
          </a:prstGeom>
          <a:ln/>
        </p:spPr>
        <p:style>
          <a:lnRef idx="1">
            <a:schemeClr val="accent2"/>
          </a:lnRef>
          <a:fillRef idx="3">
            <a:schemeClr val="accent2"/>
          </a:fillRef>
          <a:effectRef idx="2">
            <a:schemeClr val="accent2"/>
          </a:effectRef>
          <a:fontRef idx="minor">
            <a:schemeClr val="lt1"/>
          </a:fontRef>
        </p:style>
        <p:txBody>
          <a:bodyPr spcFirstLastPara="1" wrap="square" lIns="91425" tIns="45700" rIns="91425" bIns="45700" anchor="ctr" anchorCtr="0">
            <a:normAutofit/>
          </a:bodyPr>
          <a:lstStyle/>
          <a:p>
            <a:pPr marL="0" lvl="0" indent="0"/>
            <a:r>
              <a:rPr lang="en-US" sz="4000" dirty="0" smtClean="0">
                <a:latin typeface="Times" pitchFamily="18" charset="0"/>
              </a:rPr>
              <a:t>Time Series Data Example : GIS </a:t>
            </a:r>
            <a:endParaRPr lang="en-US" sz="4000" dirty="0">
              <a:latin typeface="Times" pitchFamily="18" charset="0"/>
            </a:endParaRPr>
          </a:p>
        </p:txBody>
      </p:sp>
      <p:sp>
        <p:nvSpPr>
          <p:cNvPr id="118" name="Google Shape;118;p3"/>
          <p:cNvSpPr txBox="1"/>
          <p:nvPr/>
        </p:nvSpPr>
        <p:spPr>
          <a:xfrm>
            <a:off x="643467" y="1219200"/>
            <a:ext cx="10905066" cy="4957763"/>
          </a:xfrm>
          <a:prstGeom prst="rect">
            <a:avLst/>
          </a:prstGeom>
          <a:noFill/>
          <a:ln>
            <a:noFill/>
          </a:ln>
        </p:spPr>
        <p:txBody>
          <a:bodyPr spcFirstLastPara="1" wrap="square" lIns="91425" tIns="45700" rIns="91425" bIns="45700" anchor="t" anchorCtr="0">
            <a:normAutofit/>
          </a:bodyPr>
          <a:lstStyle/>
          <a:p>
            <a:pPr marL="285750" marR="0" lvl="0" indent="-228600" algn="just" rtl="0">
              <a:lnSpc>
                <a:spcPct val="90000"/>
              </a:lnSpc>
              <a:spcBef>
                <a:spcPts val="0"/>
              </a:spcBef>
              <a:spcAft>
                <a:spcPts val="0"/>
              </a:spcAft>
              <a:buClr>
                <a:schemeClr val="dk1"/>
              </a:buClr>
              <a:buSzPts val="1600"/>
              <a:buFont typeface="Arial"/>
              <a:buChar char="•"/>
            </a:pPr>
            <a:r>
              <a:rPr lang="en-US" sz="1600" dirty="0">
                <a:solidFill>
                  <a:schemeClr val="dk1"/>
                </a:solidFill>
                <a:latin typeface="Times New Roman"/>
                <a:ea typeface="Times New Roman"/>
                <a:cs typeface="Times New Roman"/>
                <a:sym typeface="Times New Roman"/>
              </a:rPr>
              <a:t>A geographic information system (GIS) is a computer system for capturing, storing, checking, and displaying data related to positions on Earth’s surface</a:t>
            </a:r>
            <a:r>
              <a:rPr lang="en-US" sz="1600" baseline="30000" dirty="0">
                <a:solidFill>
                  <a:schemeClr val="dk1"/>
                </a:solidFill>
                <a:latin typeface="Times New Roman"/>
                <a:ea typeface="Times New Roman"/>
                <a:cs typeface="Times New Roman"/>
                <a:sym typeface="Times New Roman"/>
              </a:rPr>
              <a:t>[1]</a:t>
            </a:r>
            <a:r>
              <a:rPr lang="en-US" sz="1600" dirty="0">
                <a:solidFill>
                  <a:schemeClr val="dk1"/>
                </a:solidFill>
                <a:latin typeface="Times New Roman"/>
                <a:ea typeface="Times New Roman"/>
                <a:cs typeface="Times New Roman"/>
                <a:sym typeface="Times New Roman"/>
              </a:rPr>
              <a:t>.GIS can help individuals and organizations better understand spatial patterns and relationships.</a:t>
            </a:r>
            <a:endParaRPr sz="1800">
              <a:solidFill>
                <a:schemeClr val="dk1"/>
              </a:solidFill>
              <a:latin typeface="Calibri"/>
              <a:ea typeface="Calibri"/>
              <a:cs typeface="Calibri"/>
              <a:sym typeface="Calibri"/>
            </a:endParaRPr>
          </a:p>
          <a:p>
            <a:pPr marL="0" marR="0" lvl="0" indent="101600" algn="just" rtl="0">
              <a:lnSpc>
                <a:spcPct val="90000"/>
              </a:lnSpc>
              <a:spcBef>
                <a:spcPts val="600"/>
              </a:spcBef>
              <a:spcAft>
                <a:spcPts val="0"/>
              </a:spcAft>
              <a:buClr>
                <a:schemeClr val="dk1"/>
              </a:buClr>
              <a:buSzPts val="1600"/>
              <a:buFont typeface="Arial"/>
              <a:buNone/>
            </a:pPr>
            <a:endParaRPr sz="1600">
              <a:solidFill>
                <a:schemeClr val="dk1"/>
              </a:solidFill>
              <a:latin typeface="Times New Roman"/>
              <a:ea typeface="Times New Roman"/>
              <a:cs typeface="Times New Roman"/>
              <a:sym typeface="Times New Roman"/>
            </a:endParaRPr>
          </a:p>
          <a:p>
            <a:pPr marL="285750" marR="0" lvl="0" indent="-228600" algn="just" rtl="0">
              <a:lnSpc>
                <a:spcPct val="90000"/>
              </a:lnSpc>
              <a:spcBef>
                <a:spcPts val="600"/>
              </a:spcBef>
              <a:spcAft>
                <a:spcPts val="0"/>
              </a:spcAft>
              <a:buClr>
                <a:schemeClr val="dk1"/>
              </a:buClr>
              <a:buSzPts val="1600"/>
              <a:buFont typeface="Arial"/>
              <a:buChar char="•"/>
            </a:pPr>
            <a:r>
              <a:rPr lang="en-US" sz="1600" dirty="0">
                <a:solidFill>
                  <a:schemeClr val="dk1"/>
                </a:solidFill>
                <a:latin typeface="Times New Roman"/>
                <a:ea typeface="Times New Roman"/>
                <a:cs typeface="Times New Roman"/>
                <a:sym typeface="Times New Roman"/>
              </a:rPr>
              <a:t>GIS can use any information that includes location. The location can be expressed in many different ways, such as latitude and longitude, address, or ZIP code.</a:t>
            </a:r>
            <a:endParaRPr sz="1600">
              <a:solidFill>
                <a:schemeClr val="dk1"/>
              </a:solidFill>
              <a:latin typeface="Times New Roman"/>
              <a:ea typeface="Times New Roman"/>
              <a:cs typeface="Times New Roman"/>
              <a:sym typeface="Times New Roman"/>
            </a:endParaRPr>
          </a:p>
          <a:p>
            <a:pPr marL="285750" marR="0" lvl="0" indent="-127000" algn="just" rtl="0">
              <a:lnSpc>
                <a:spcPct val="90000"/>
              </a:lnSpc>
              <a:spcBef>
                <a:spcPts val="600"/>
              </a:spcBef>
              <a:spcAft>
                <a:spcPts val="0"/>
              </a:spcAft>
              <a:buClr>
                <a:schemeClr val="dk1"/>
              </a:buClr>
              <a:buSzPts val="1600"/>
              <a:buFont typeface="Arial"/>
              <a:buNone/>
            </a:pPr>
            <a:endParaRPr sz="1600">
              <a:solidFill>
                <a:schemeClr val="dk1"/>
              </a:solidFill>
              <a:latin typeface="Times New Roman"/>
              <a:ea typeface="Times New Roman"/>
              <a:cs typeface="Times New Roman"/>
              <a:sym typeface="Times New Roman"/>
            </a:endParaRPr>
          </a:p>
          <a:p>
            <a:pPr marL="285750" marR="0" lvl="0" indent="-228600" algn="just" rtl="0">
              <a:lnSpc>
                <a:spcPct val="90000"/>
              </a:lnSpc>
              <a:spcBef>
                <a:spcPts val="600"/>
              </a:spcBef>
              <a:spcAft>
                <a:spcPts val="0"/>
              </a:spcAft>
              <a:buClr>
                <a:schemeClr val="dk1"/>
              </a:buClr>
              <a:buSzPts val="1600"/>
              <a:buFont typeface="Arial"/>
              <a:buChar char="•"/>
            </a:pPr>
            <a:r>
              <a:rPr lang="en-US" sz="1600" dirty="0">
                <a:solidFill>
                  <a:schemeClr val="dk1"/>
                </a:solidFill>
                <a:latin typeface="Times New Roman"/>
                <a:ea typeface="Times New Roman"/>
                <a:cs typeface="Times New Roman"/>
                <a:sym typeface="Times New Roman"/>
              </a:rPr>
              <a:t>The power of user-friendly GIS visualization in the form of thematic illustrated maps helps everyone to understand the situation in a better way.</a:t>
            </a:r>
            <a:endParaRPr/>
          </a:p>
          <a:p>
            <a:pPr marL="0" marR="0" lvl="0" indent="101600" algn="just" rtl="0">
              <a:lnSpc>
                <a:spcPct val="90000"/>
              </a:lnSpc>
              <a:spcBef>
                <a:spcPts val="600"/>
              </a:spcBef>
              <a:spcAft>
                <a:spcPts val="0"/>
              </a:spcAft>
              <a:buClr>
                <a:schemeClr val="dk1"/>
              </a:buClr>
              <a:buSzPts val="1600"/>
              <a:buFont typeface="Arial"/>
              <a:buNone/>
            </a:pPr>
            <a:endParaRPr sz="1600">
              <a:solidFill>
                <a:schemeClr val="dk1"/>
              </a:solidFill>
              <a:latin typeface="Times New Roman"/>
              <a:ea typeface="Times New Roman"/>
              <a:cs typeface="Times New Roman"/>
              <a:sym typeface="Times New Roman"/>
            </a:endParaRPr>
          </a:p>
          <a:p>
            <a:pPr marL="285750" marR="0" lvl="0" indent="-228600" algn="just" rtl="0">
              <a:lnSpc>
                <a:spcPct val="90000"/>
              </a:lnSpc>
              <a:spcBef>
                <a:spcPts val="600"/>
              </a:spcBef>
              <a:spcAft>
                <a:spcPts val="0"/>
              </a:spcAft>
              <a:buClr>
                <a:schemeClr val="dk1"/>
              </a:buClr>
              <a:buSzPts val="1600"/>
              <a:buFont typeface="Arial"/>
              <a:buChar char="•"/>
            </a:pPr>
            <a:r>
              <a:rPr lang="en-US" sz="1600" dirty="0">
                <a:solidFill>
                  <a:schemeClr val="dk1"/>
                </a:solidFill>
                <a:latin typeface="Times New Roman"/>
                <a:ea typeface="Times New Roman"/>
                <a:cs typeface="Times New Roman"/>
                <a:sym typeface="Times New Roman"/>
              </a:rPr>
              <a:t>Application of GIS includes mapping, hot-spot analysis, land-information system, urban planning etc.</a:t>
            </a:r>
            <a:r>
              <a:rPr lang="en-US" sz="1600" baseline="30000" dirty="0">
                <a:solidFill>
                  <a:schemeClr val="dk1"/>
                </a:solidFill>
                <a:latin typeface="Times New Roman"/>
                <a:ea typeface="Times New Roman"/>
                <a:cs typeface="Times New Roman"/>
                <a:sym typeface="Times New Roman"/>
              </a:rPr>
              <a:t>[2]</a:t>
            </a:r>
            <a:endParaRPr/>
          </a:p>
          <a:p>
            <a:pPr marL="285750" marR="0" lvl="0" indent="-127000" algn="just" rtl="0">
              <a:lnSpc>
                <a:spcPct val="90000"/>
              </a:lnSpc>
              <a:spcBef>
                <a:spcPts val="600"/>
              </a:spcBef>
              <a:spcAft>
                <a:spcPts val="0"/>
              </a:spcAft>
              <a:buClr>
                <a:schemeClr val="dk1"/>
              </a:buClr>
              <a:buSzPts val="1600"/>
              <a:buFont typeface="Arial"/>
              <a:buNone/>
            </a:pPr>
            <a:endParaRPr sz="1600">
              <a:solidFill>
                <a:schemeClr val="dk1"/>
              </a:solidFill>
              <a:latin typeface="Times New Roman"/>
              <a:ea typeface="Times New Roman"/>
              <a:cs typeface="Times New Roman"/>
              <a:sym typeface="Times New Roman"/>
            </a:endParaRPr>
          </a:p>
          <a:p>
            <a:pPr marL="285750" marR="0" lvl="0" indent="-228600" algn="just" rtl="0">
              <a:lnSpc>
                <a:spcPct val="90000"/>
              </a:lnSpc>
              <a:spcBef>
                <a:spcPts val="600"/>
              </a:spcBef>
              <a:spcAft>
                <a:spcPts val="0"/>
              </a:spcAft>
              <a:buClr>
                <a:schemeClr val="dk1"/>
              </a:buClr>
              <a:buSzPts val="1600"/>
              <a:buFont typeface="Arial"/>
              <a:buChar char="•"/>
            </a:pPr>
            <a:r>
              <a:rPr lang="en-US" sz="1600" dirty="0">
                <a:solidFill>
                  <a:schemeClr val="dk1"/>
                </a:solidFill>
                <a:latin typeface="Times New Roman"/>
                <a:ea typeface="Times New Roman"/>
                <a:cs typeface="Times New Roman"/>
                <a:sym typeface="Times New Roman"/>
              </a:rPr>
              <a:t>Prediction of corona virus case is done using time series analysis(</a:t>
            </a:r>
            <a:r>
              <a:rPr lang="en-US" sz="1600" dirty="0" err="1">
                <a:solidFill>
                  <a:schemeClr val="dk1"/>
                </a:solidFill>
                <a:latin typeface="Times New Roman"/>
                <a:ea typeface="Times New Roman"/>
                <a:cs typeface="Times New Roman"/>
                <a:sym typeface="Times New Roman"/>
              </a:rPr>
              <a:t>Sarima</a:t>
            </a:r>
            <a:r>
              <a:rPr lang="en-US" sz="1600" dirty="0">
                <a:solidFill>
                  <a:schemeClr val="dk1"/>
                </a:solidFill>
                <a:latin typeface="Times New Roman"/>
                <a:ea typeface="Times New Roman"/>
                <a:cs typeface="Times New Roman"/>
                <a:sym typeface="Times New Roman"/>
              </a:rPr>
              <a:t> Model).</a:t>
            </a:r>
            <a:endParaRPr/>
          </a:p>
          <a:p>
            <a:pPr marL="0" marR="0" lvl="0" indent="101600" algn="just" rtl="0">
              <a:lnSpc>
                <a:spcPct val="90000"/>
              </a:lnSpc>
              <a:spcBef>
                <a:spcPts val="600"/>
              </a:spcBef>
              <a:spcAft>
                <a:spcPts val="0"/>
              </a:spcAft>
              <a:buClr>
                <a:schemeClr val="dk1"/>
              </a:buClr>
              <a:buSzPts val="1600"/>
              <a:buFont typeface="Arial"/>
              <a:buNone/>
            </a:pPr>
            <a:endParaRPr sz="1600">
              <a:solidFill>
                <a:schemeClr val="dk1"/>
              </a:solidFill>
              <a:latin typeface="Times New Roman"/>
              <a:ea typeface="Times New Roman"/>
              <a:cs typeface="Times New Roman"/>
              <a:sym typeface="Times New Roman"/>
            </a:endParaRPr>
          </a:p>
          <a:p>
            <a:pPr marL="285750" marR="0" lvl="0" indent="-228600" algn="just" rtl="0">
              <a:lnSpc>
                <a:spcPct val="90000"/>
              </a:lnSpc>
              <a:spcBef>
                <a:spcPts val="600"/>
              </a:spcBef>
              <a:spcAft>
                <a:spcPts val="0"/>
              </a:spcAft>
              <a:buClr>
                <a:schemeClr val="dk1"/>
              </a:buClr>
              <a:buSzPts val="1600"/>
              <a:buFont typeface="Arial"/>
              <a:buChar char="•"/>
            </a:pPr>
            <a:r>
              <a:rPr lang="en-US" sz="1600" dirty="0">
                <a:solidFill>
                  <a:schemeClr val="dk1"/>
                </a:solidFill>
                <a:latin typeface="Times New Roman"/>
                <a:ea typeface="Times New Roman"/>
                <a:cs typeface="Times New Roman"/>
                <a:sym typeface="Times New Roman"/>
              </a:rPr>
              <a:t>The SARIMA models are widely used statistical approaches for time-series analysis and forecasting. The non-seasonal ARIMA (</a:t>
            </a:r>
            <a:r>
              <a:rPr lang="en-US" sz="1600" dirty="0" err="1">
                <a:solidFill>
                  <a:schemeClr val="dk1"/>
                </a:solidFill>
                <a:latin typeface="Times New Roman"/>
                <a:ea typeface="Times New Roman"/>
                <a:cs typeface="Times New Roman"/>
                <a:sym typeface="Times New Roman"/>
              </a:rPr>
              <a:t>p,d,q</a:t>
            </a:r>
            <a:r>
              <a:rPr lang="en-US" sz="1600" dirty="0">
                <a:solidFill>
                  <a:schemeClr val="dk1"/>
                </a:solidFill>
                <a:latin typeface="Times New Roman"/>
                <a:ea typeface="Times New Roman"/>
                <a:cs typeface="Times New Roman"/>
                <a:sym typeface="Times New Roman"/>
              </a:rPr>
              <a:t>) method is employed to build the pure seasonal SARIMA (</a:t>
            </a:r>
            <a:r>
              <a:rPr lang="en-US" sz="1600" dirty="0" err="1">
                <a:solidFill>
                  <a:schemeClr val="dk1"/>
                </a:solidFill>
                <a:latin typeface="Times New Roman"/>
                <a:ea typeface="Times New Roman"/>
                <a:cs typeface="Times New Roman"/>
                <a:sym typeface="Times New Roman"/>
              </a:rPr>
              <a:t>p,d,q</a:t>
            </a:r>
            <a:r>
              <a:rPr lang="en-US" sz="1600" dirty="0">
                <a:solidFill>
                  <a:schemeClr val="dk1"/>
                </a:solidFill>
                <a:latin typeface="Times New Roman"/>
                <a:ea typeface="Times New Roman"/>
                <a:cs typeface="Times New Roman"/>
                <a:sym typeface="Times New Roman"/>
              </a:rPr>
              <a:t>)×(P,D,Q)s model</a:t>
            </a:r>
            <a:r>
              <a:rPr lang="en-US" sz="1600" baseline="30000" dirty="0">
                <a:solidFill>
                  <a:schemeClr val="dk1"/>
                </a:solidFill>
                <a:latin typeface="Times New Roman"/>
                <a:ea typeface="Times New Roman"/>
                <a:cs typeface="Times New Roman"/>
                <a:sym typeface="Times New Roman"/>
              </a:rPr>
              <a:t>[3]</a:t>
            </a:r>
            <a:r>
              <a:rPr lang="en-US" sz="1600" dirty="0">
                <a:solidFill>
                  <a:schemeClr val="dk1"/>
                </a:solidFill>
                <a:latin typeface="Times New Roman"/>
                <a:ea typeface="Times New Roman"/>
                <a:cs typeface="Times New Roman"/>
                <a:sym typeface="Times New Roman"/>
              </a:rPr>
              <a:t>. </a:t>
            </a:r>
            <a:endParaRPr/>
          </a:p>
          <a:p>
            <a:pPr marL="285750" marR="0" lvl="0" indent="-127000" algn="l" rtl="0">
              <a:lnSpc>
                <a:spcPct val="90000"/>
              </a:lnSpc>
              <a:spcBef>
                <a:spcPts val="600"/>
              </a:spcBef>
              <a:spcAft>
                <a:spcPts val="0"/>
              </a:spcAft>
              <a:buClr>
                <a:schemeClr val="dk1"/>
              </a:buClr>
              <a:buSzPts val="1600"/>
              <a:buFont typeface="Arial"/>
              <a:buNone/>
            </a:pPr>
            <a:endParaRPr sz="1600">
              <a:solidFill>
                <a:schemeClr val="dk1"/>
              </a:solidFill>
              <a:latin typeface="Calibri"/>
              <a:ea typeface="Calibri"/>
              <a:cs typeface="Calibri"/>
              <a:sym typeface="Calibri"/>
            </a:endParaRPr>
          </a:p>
          <a:p>
            <a:pPr marL="0" marR="0" lvl="0" indent="101600" algn="l" rtl="0">
              <a:lnSpc>
                <a:spcPct val="90000"/>
              </a:lnSpc>
              <a:spcBef>
                <a:spcPts val="600"/>
              </a:spcBef>
              <a:spcAft>
                <a:spcPts val="0"/>
              </a:spcAft>
              <a:buClr>
                <a:schemeClr val="dk1"/>
              </a:buClr>
              <a:buSzPts val="1600"/>
              <a:buFont typeface="Arial"/>
              <a:buNone/>
            </a:pPr>
            <a:endParaRPr sz="1600">
              <a:solidFill>
                <a:schemeClr val="dk1"/>
              </a:solidFill>
              <a:latin typeface="Calibri"/>
              <a:ea typeface="Calibri"/>
              <a:cs typeface="Calibri"/>
              <a:sym typeface="Calibri"/>
            </a:endParaRPr>
          </a:p>
          <a:p>
            <a:pPr marL="285750" marR="0" lvl="0" indent="-127000" algn="l" rtl="0">
              <a:lnSpc>
                <a:spcPct val="90000"/>
              </a:lnSpc>
              <a:spcBef>
                <a:spcPts val="600"/>
              </a:spcBef>
              <a:spcAft>
                <a:spcPts val="0"/>
              </a:spcAft>
              <a:buClr>
                <a:schemeClr val="dk1"/>
              </a:buClr>
              <a:buSzPts val="1600"/>
              <a:buFont typeface="Arial"/>
              <a:buNone/>
            </a:pPr>
            <a:endParaRPr sz="1600">
              <a:solidFill>
                <a:schemeClr val="dk1"/>
              </a:solidFill>
              <a:latin typeface="Calibri"/>
              <a:ea typeface="Calibri"/>
              <a:cs typeface="Calibri"/>
              <a:sym typeface="Calibri"/>
            </a:endParaRPr>
          </a:p>
          <a:p>
            <a:pPr marL="285750" marR="0" lvl="0" indent="-127000" algn="l" rtl="0">
              <a:lnSpc>
                <a:spcPct val="90000"/>
              </a:lnSpc>
              <a:spcBef>
                <a:spcPts val="600"/>
              </a:spcBef>
              <a:spcAft>
                <a:spcPts val="0"/>
              </a:spcAft>
              <a:buClr>
                <a:schemeClr val="dk1"/>
              </a:buClr>
              <a:buSzPts val="1600"/>
              <a:buFont typeface="Arial"/>
              <a:buNone/>
            </a:pPr>
            <a:endParaRPr sz="1600">
              <a:solidFill>
                <a:schemeClr val="dk1"/>
              </a:solidFill>
              <a:latin typeface="Calibri"/>
              <a:ea typeface="Calibri"/>
              <a:cs typeface="Calibri"/>
              <a:sym typeface="Calibri"/>
            </a:endParaRPr>
          </a:p>
        </p:txBody>
      </p:sp>
      <p:sp>
        <p:nvSpPr>
          <p:cNvPr id="119" name="Google Shape;119;p3"/>
          <p:cNvSpPr/>
          <p:nvPr/>
        </p:nvSpPr>
        <p:spPr>
          <a:xfrm rot="2700000">
            <a:off x="11052629" y="2120024"/>
            <a:ext cx="645368" cy="645368"/>
          </a:xfrm>
          <a:prstGeom prst="rect">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0" name="Google Shape;120;p3"/>
          <p:cNvSpPr/>
          <p:nvPr/>
        </p:nvSpPr>
        <p:spPr>
          <a:xfrm rot="-5400000">
            <a:off x="10289068" y="1343027"/>
            <a:ext cx="2532832" cy="1273032"/>
          </a:xfrm>
          <a:prstGeom prst="triangle">
            <a:avLst>
              <a:gd name="adj" fmla="val 50000"/>
            </a:avLst>
          </a:prstGeom>
          <a:solidFill>
            <a:schemeClr val="accent4">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1" name="Google Shape;121;p3"/>
          <p:cNvSpPr/>
          <p:nvPr/>
        </p:nvSpPr>
        <p:spPr>
          <a:xfrm rot="5400000">
            <a:off x="-501760" y="5103257"/>
            <a:ext cx="2017580" cy="1014060"/>
          </a:xfrm>
          <a:prstGeom prst="triangle">
            <a:avLst>
              <a:gd name="adj" fmla="val 50000"/>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2" name="Google Shape;122;p3"/>
          <p:cNvSpPr/>
          <p:nvPr/>
        </p:nvSpPr>
        <p:spPr>
          <a:xfrm rot="2700000">
            <a:off x="427916" y="5728708"/>
            <a:ext cx="485578" cy="485578"/>
          </a:xfrm>
          <a:prstGeom prst="rect">
            <a:avLst/>
          </a:prstGeom>
          <a:solidFill>
            <a:schemeClr val="accen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26"/>
        <p:cNvGrpSpPr/>
        <p:nvPr/>
      </p:nvGrpSpPr>
      <p:grpSpPr>
        <a:xfrm>
          <a:off x="0" y="0"/>
          <a:ext cx="0" cy="0"/>
          <a:chOff x="0" y="0"/>
          <a:chExt cx="0" cy="0"/>
        </a:xfrm>
      </p:grpSpPr>
      <p:sp>
        <p:nvSpPr>
          <p:cNvPr id="127" name="Google Shape;127;p4"/>
          <p:cNvSpPr txBox="1">
            <a:spLocks noGrp="1"/>
          </p:cNvSpPr>
          <p:nvPr>
            <p:ph type="title"/>
          </p:nvPr>
        </p:nvSpPr>
        <p:spPr>
          <a:xfrm>
            <a:off x="790662" y="204787"/>
            <a:ext cx="10845909" cy="642938"/>
          </a:xfrm>
          <a:prstGeom prst="rect">
            <a:avLst/>
          </a:prstGeom>
          <a:ln/>
        </p:spPr>
        <p:style>
          <a:lnRef idx="2">
            <a:schemeClr val="accent2"/>
          </a:lnRef>
          <a:fillRef idx="1">
            <a:schemeClr val="lt1"/>
          </a:fillRef>
          <a:effectRef idx="0">
            <a:schemeClr val="accent2"/>
          </a:effectRef>
          <a:fontRef idx="minor">
            <a:schemeClr val="dk1"/>
          </a:fontRef>
        </p:style>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171616"/>
              </a:buClr>
              <a:buSzPts val="3200"/>
              <a:buFont typeface="Times New Roman"/>
              <a:buNone/>
            </a:pPr>
            <a:r>
              <a:rPr lang="en-US" sz="3200" dirty="0">
                <a:solidFill>
                  <a:srgbClr val="171616"/>
                </a:solidFill>
                <a:latin typeface="Times New Roman"/>
                <a:ea typeface="Times New Roman"/>
                <a:cs typeface="Times New Roman"/>
                <a:sym typeface="Times New Roman"/>
              </a:rPr>
              <a:t>Spatial Data Mining</a:t>
            </a:r>
            <a:endParaRPr/>
          </a:p>
        </p:txBody>
      </p:sp>
      <p:sp>
        <p:nvSpPr>
          <p:cNvPr id="128" name="Google Shape;128;p4"/>
          <p:cNvSpPr txBox="1"/>
          <p:nvPr/>
        </p:nvSpPr>
        <p:spPr>
          <a:xfrm>
            <a:off x="790662" y="963296"/>
            <a:ext cx="10193337" cy="2239074"/>
          </a:xfrm>
          <a:prstGeom prst="rect">
            <a:avLst/>
          </a:prstGeom>
          <a:ln/>
        </p:spPr>
        <p:style>
          <a:lnRef idx="2">
            <a:schemeClr val="accent6"/>
          </a:lnRef>
          <a:fillRef idx="1">
            <a:schemeClr val="lt1"/>
          </a:fillRef>
          <a:effectRef idx="0">
            <a:schemeClr val="accent6"/>
          </a:effectRef>
          <a:fontRef idx="minor">
            <a:schemeClr val="dk1"/>
          </a:fontRef>
        </p:style>
        <p:txBody>
          <a:bodyPr spcFirstLastPara="1" wrap="square" lIns="91425" tIns="45700" rIns="91425" bIns="45700" anchor="t" anchorCtr="0">
            <a:spAutoFit/>
          </a:bodyPr>
          <a:lstStyle/>
          <a:p>
            <a:pPr marL="0" marR="0" lvl="0" indent="0" algn="just" rtl="0">
              <a:spcBef>
                <a:spcPts val="0"/>
              </a:spcBef>
              <a:spcAft>
                <a:spcPts val="0"/>
              </a:spcAft>
              <a:buNone/>
            </a:pPr>
            <a:endParaRPr sz="1800" b="1" u="sng">
              <a:solidFill>
                <a:srgbClr val="1E4E79"/>
              </a:solidFill>
              <a:latin typeface="Times New Roman"/>
              <a:ea typeface="Times New Roman"/>
              <a:cs typeface="Times New Roman"/>
              <a:sym typeface="Times New Roman"/>
            </a:endParaRPr>
          </a:p>
          <a:p>
            <a:pPr marL="0" marR="0" lvl="0" indent="0" algn="just"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Data mining is the automated process of discovering patterns in data.</a:t>
            </a:r>
            <a:endParaRPr sz="1800">
              <a:solidFill>
                <a:schemeClr val="dk1"/>
              </a:solidFill>
              <a:latin typeface="Times New Roman"/>
              <a:ea typeface="Times New Roman"/>
              <a:cs typeface="Times New Roman"/>
              <a:sym typeface="Times New Roman"/>
            </a:endParaRPr>
          </a:p>
          <a:p>
            <a:pPr marL="0" marR="0" lvl="0" indent="0" algn="just"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Spatial data mining is the application of data mining techniques to spatial data  with the end objective to find patterns in geography.</a:t>
            </a:r>
            <a:r>
              <a:rPr lang="en-US" sz="1800" baseline="30000" dirty="0">
                <a:solidFill>
                  <a:schemeClr val="dk1"/>
                </a:solidFill>
                <a:latin typeface="Times New Roman"/>
                <a:ea typeface="Times New Roman"/>
                <a:cs typeface="Times New Roman"/>
                <a:sym typeface="Times New Roman"/>
              </a:rPr>
              <a:t>[1]</a:t>
            </a:r>
            <a:endParaRPr sz="1800" u="sng" baseline="30000">
              <a:solidFill>
                <a:schemeClr val="dk1"/>
              </a:solidFill>
              <a:latin typeface="Times New Roman"/>
              <a:ea typeface="Times New Roman"/>
              <a:cs typeface="Times New Roman"/>
              <a:sym typeface="Times New Roman"/>
            </a:endParaRPr>
          </a:p>
          <a:p>
            <a:pPr marL="0" marR="0" lvl="0" indent="0" algn="ctr" rtl="0">
              <a:lnSpc>
                <a:spcPct val="115000"/>
              </a:lnSpc>
              <a:spcBef>
                <a:spcPts val="0"/>
              </a:spcBef>
              <a:spcAft>
                <a:spcPts val="0"/>
              </a:spcAft>
              <a:buNone/>
            </a:pPr>
            <a:r>
              <a:rPr lang="en-US" sz="1800" b="1" u="sng" dirty="0">
                <a:solidFill>
                  <a:srgbClr val="1E4E79"/>
                </a:solidFill>
                <a:latin typeface="Times New Roman"/>
                <a:ea typeface="Times New Roman"/>
                <a:cs typeface="Times New Roman"/>
                <a:sym typeface="Times New Roman"/>
              </a:rPr>
              <a:t>The Primitives of  Spatial Data Mining</a:t>
            </a:r>
            <a:r>
              <a:rPr lang="en-US" sz="1800" b="1" i="0" u="sng" dirty="0">
                <a:solidFill>
                  <a:srgbClr val="1E4E79"/>
                </a:solidFill>
                <a:latin typeface="Times New Roman"/>
                <a:ea typeface="Times New Roman"/>
                <a:cs typeface="Times New Roman"/>
                <a:sym typeface="Times New Roman"/>
              </a:rPr>
              <a:t>:-</a:t>
            </a:r>
            <a:endParaRPr/>
          </a:p>
          <a:p>
            <a:pPr marL="0" marR="0" lvl="0" indent="0" algn="ctr" rtl="0">
              <a:lnSpc>
                <a:spcPct val="115000"/>
              </a:lnSpc>
              <a:spcBef>
                <a:spcPts val="0"/>
              </a:spcBef>
              <a:spcAft>
                <a:spcPts val="0"/>
              </a:spcAft>
              <a:buNone/>
            </a:pPr>
            <a:endParaRPr sz="1800" b="1" u="sng">
              <a:solidFill>
                <a:srgbClr val="1E4E79"/>
              </a:solidFill>
              <a:latin typeface="Times New Roman"/>
              <a:ea typeface="Times New Roman"/>
              <a:cs typeface="Times New Roman"/>
              <a:sym typeface="Times New Roman"/>
            </a:endParaRPr>
          </a:p>
          <a:p>
            <a:pPr marL="0" marR="0" lvl="0" indent="0" algn="l" rtl="0">
              <a:spcBef>
                <a:spcPts val="0"/>
              </a:spcBef>
              <a:spcAft>
                <a:spcPts val="0"/>
              </a:spcAft>
              <a:buNone/>
            </a:pPr>
            <a:endParaRPr sz="1800">
              <a:solidFill>
                <a:schemeClr val="dk1"/>
              </a:solidFill>
              <a:latin typeface="Times New Roman"/>
              <a:ea typeface="Times New Roman"/>
              <a:cs typeface="Times New Roman"/>
              <a:sym typeface="Times New Roman"/>
            </a:endParaRPr>
          </a:p>
        </p:txBody>
      </p:sp>
      <p:grpSp>
        <p:nvGrpSpPr>
          <p:cNvPr id="129" name="Google Shape;129;p4"/>
          <p:cNvGrpSpPr/>
          <p:nvPr/>
        </p:nvGrpSpPr>
        <p:grpSpPr>
          <a:xfrm>
            <a:off x="990600" y="3352800"/>
            <a:ext cx="10426242" cy="3100283"/>
            <a:chOff x="0" y="0"/>
            <a:chExt cx="10426242" cy="3100283"/>
          </a:xfrm>
        </p:grpSpPr>
        <p:sp>
          <p:nvSpPr>
            <p:cNvPr id="130" name="Google Shape;130;p4"/>
            <p:cNvSpPr/>
            <p:nvPr/>
          </p:nvSpPr>
          <p:spPr>
            <a:xfrm>
              <a:off x="0" y="0"/>
              <a:ext cx="5022179" cy="3100283"/>
            </a:xfrm>
            <a:prstGeom prst="roundRect">
              <a:avLst>
                <a:gd name="adj" fmla="val 10000"/>
              </a:avLst>
            </a:prstGeom>
            <a:gradFill>
              <a:gsLst>
                <a:gs pos="0">
                  <a:srgbClr val="E6E6E6"/>
                </a:gs>
                <a:gs pos="50000">
                  <a:srgbClr val="E0E0E0"/>
                </a:gs>
                <a:gs pos="100000">
                  <a:srgbClr val="C5C5C5"/>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txBox="1"/>
            <p:nvPr/>
          </p:nvSpPr>
          <p:spPr>
            <a:xfrm>
              <a:off x="0" y="0"/>
              <a:ext cx="5022179" cy="930084"/>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dk1"/>
                </a:buClr>
                <a:buSzPts val="1600"/>
                <a:buFont typeface="Calibri"/>
                <a:buNone/>
              </a:pPr>
              <a:endParaRPr sz="1600" b="0">
                <a:solidFill>
                  <a:schemeClr val="dk1"/>
                </a:solidFill>
                <a:latin typeface="Times New Roman"/>
                <a:ea typeface="Times New Roman"/>
                <a:cs typeface="Times New Roman"/>
                <a:sym typeface="Times New Roman"/>
              </a:endParaRPr>
            </a:p>
          </p:txBody>
        </p:sp>
        <p:sp>
          <p:nvSpPr>
            <p:cNvPr id="132" name="Google Shape;132;p4"/>
            <p:cNvSpPr/>
            <p:nvPr/>
          </p:nvSpPr>
          <p:spPr>
            <a:xfrm>
              <a:off x="5404063" y="0"/>
              <a:ext cx="5022179" cy="3100283"/>
            </a:xfrm>
            <a:prstGeom prst="roundRect">
              <a:avLst>
                <a:gd name="adj" fmla="val 10000"/>
              </a:avLst>
            </a:prstGeom>
            <a:gradFill>
              <a:gsLst>
                <a:gs pos="0">
                  <a:srgbClr val="E6E6E6"/>
                </a:gs>
                <a:gs pos="50000">
                  <a:srgbClr val="E0E0E0"/>
                </a:gs>
                <a:gs pos="100000">
                  <a:srgbClr val="C5C5C5"/>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txBox="1"/>
            <p:nvPr/>
          </p:nvSpPr>
          <p:spPr>
            <a:xfrm>
              <a:off x="5404063" y="0"/>
              <a:ext cx="5022179" cy="930084"/>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dk1"/>
                </a:buClr>
                <a:buSzPts val="1600"/>
                <a:buFont typeface="Calibri"/>
                <a:buNone/>
              </a:pPr>
              <a:endParaRPr sz="1600" b="1" u="sng">
                <a:solidFill>
                  <a:schemeClr val="dk1"/>
                </a:solidFill>
                <a:latin typeface="Calibri"/>
                <a:ea typeface="Calibri"/>
                <a:cs typeface="Calibri"/>
                <a:sym typeface="Calibri"/>
              </a:endParaRPr>
            </a:p>
            <a:p>
              <a:pPr marL="0" marR="0" lvl="0" indent="0" algn="ctr" rtl="0">
                <a:lnSpc>
                  <a:spcPct val="90000"/>
                </a:lnSpc>
                <a:spcBef>
                  <a:spcPts val="560"/>
                </a:spcBef>
                <a:spcAft>
                  <a:spcPts val="0"/>
                </a:spcAft>
                <a:buClr>
                  <a:schemeClr val="dk1"/>
                </a:buClr>
                <a:buSzPts val="1600"/>
                <a:buFont typeface="Calibri"/>
                <a:buNone/>
              </a:pPr>
              <a:endParaRPr sz="1600" b="0">
                <a:solidFill>
                  <a:schemeClr val="dk1"/>
                </a:solidFill>
                <a:latin typeface="Times New Roman"/>
                <a:ea typeface="Times New Roman"/>
                <a:cs typeface="Times New Roman"/>
                <a:sym typeface="Times New Roman"/>
              </a:endParaRPr>
            </a:p>
          </p:txBody>
        </p:sp>
      </p:grpSp>
      <p:sp>
        <p:nvSpPr>
          <p:cNvPr id="134" name="Google Shape;134;p4"/>
          <p:cNvSpPr txBox="1"/>
          <p:nvPr/>
        </p:nvSpPr>
        <p:spPr>
          <a:xfrm>
            <a:off x="1432602" y="3193189"/>
            <a:ext cx="3809215" cy="2585283"/>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lang="en-US" sz="1800" b="1" u="sng" dirty="0" smtClean="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b="1" u="sng" dirty="0" smtClean="0">
                <a:solidFill>
                  <a:schemeClr val="dk1"/>
                </a:solidFill>
                <a:latin typeface="Times New Roman"/>
                <a:ea typeface="Times New Roman"/>
                <a:cs typeface="Times New Roman"/>
                <a:sym typeface="Times New Roman"/>
              </a:rPr>
              <a:t>RULES</a:t>
            </a:r>
            <a:r>
              <a:rPr lang="en-US" sz="1800" dirty="0" smtClean="0">
                <a:solidFill>
                  <a:schemeClr val="dk1"/>
                </a:solidFill>
                <a:latin typeface="Times New Roman"/>
                <a:ea typeface="Times New Roman"/>
                <a:cs typeface="Times New Roman"/>
                <a:sym typeface="Times New Roman"/>
              </a:rPr>
              <a:t>- </a:t>
            </a:r>
            <a:r>
              <a:rPr lang="en-US" sz="1800" dirty="0">
                <a:solidFill>
                  <a:schemeClr val="dk1"/>
                </a:solidFill>
                <a:latin typeface="Times New Roman"/>
                <a:ea typeface="Times New Roman"/>
                <a:cs typeface="Times New Roman"/>
                <a:sym typeface="Times New Roman"/>
              </a:rPr>
              <a:t>There are several kinds of rules like characteristic rules, </a:t>
            </a:r>
            <a:r>
              <a:rPr lang="en-US" sz="1800" dirty="0" err="1">
                <a:solidFill>
                  <a:schemeClr val="dk1"/>
                </a:solidFill>
                <a:latin typeface="Times New Roman"/>
                <a:ea typeface="Times New Roman"/>
                <a:cs typeface="Times New Roman"/>
                <a:sym typeface="Times New Roman"/>
              </a:rPr>
              <a:t>discriminant</a:t>
            </a:r>
            <a:r>
              <a:rPr lang="en-US" sz="1800" dirty="0">
                <a:solidFill>
                  <a:schemeClr val="dk1"/>
                </a:solidFill>
                <a:latin typeface="Times New Roman"/>
                <a:ea typeface="Times New Roman"/>
                <a:cs typeface="Times New Roman"/>
                <a:sym typeface="Times New Roman"/>
              </a:rPr>
              <a:t> rules, association rules, or deviation and evaluation rules .In this project , we have used  characteristic rule for mapping corona cases which is basically  a general description of the spatial data</a:t>
            </a:r>
            <a:r>
              <a:rPr lang="en-US" sz="1800" baseline="30000" dirty="0">
                <a:solidFill>
                  <a:schemeClr val="dk1"/>
                </a:solidFill>
                <a:latin typeface="Times New Roman"/>
                <a:ea typeface="Times New Roman"/>
                <a:cs typeface="Times New Roman"/>
                <a:sym typeface="Times New Roman"/>
              </a:rPr>
              <a:t>[2]</a:t>
            </a:r>
            <a:r>
              <a:rPr lang="en-US" sz="1800" dirty="0">
                <a:solidFill>
                  <a:schemeClr val="dk1"/>
                </a:solidFill>
                <a:latin typeface="Times New Roman"/>
                <a:ea typeface="Times New Roman"/>
                <a:cs typeface="Times New Roman"/>
                <a:sym typeface="Times New Roman"/>
              </a:rPr>
              <a:t>.</a:t>
            </a:r>
            <a:endParaRPr sz="1800">
              <a:solidFill>
                <a:schemeClr val="dk1"/>
              </a:solidFill>
              <a:latin typeface="Times New Roman"/>
              <a:ea typeface="Times New Roman"/>
              <a:cs typeface="Times New Roman"/>
              <a:sym typeface="Times New Roman"/>
            </a:endParaRPr>
          </a:p>
        </p:txBody>
      </p:sp>
      <p:sp>
        <p:nvSpPr>
          <p:cNvPr id="135" name="Google Shape;135;p4"/>
          <p:cNvSpPr txBox="1"/>
          <p:nvPr/>
        </p:nvSpPr>
        <p:spPr>
          <a:xfrm>
            <a:off x="6656339" y="3192123"/>
            <a:ext cx="4559005" cy="286228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lang="en-US" sz="1800" b="1" u="sng" dirty="0" smtClean="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sz="1800" b="1" u="sng" dirty="0" smtClean="0">
                <a:solidFill>
                  <a:schemeClr val="dk1"/>
                </a:solidFill>
                <a:latin typeface="Times New Roman"/>
                <a:ea typeface="Times New Roman"/>
                <a:cs typeface="Times New Roman"/>
                <a:sym typeface="Times New Roman"/>
              </a:rPr>
              <a:t>THEMATIC </a:t>
            </a:r>
            <a:r>
              <a:rPr lang="en-US" sz="1800" b="1" u="sng" dirty="0">
                <a:solidFill>
                  <a:schemeClr val="dk1"/>
                </a:solidFill>
                <a:latin typeface="Times New Roman"/>
                <a:ea typeface="Times New Roman"/>
                <a:cs typeface="Times New Roman"/>
                <a:sym typeface="Times New Roman"/>
              </a:rPr>
              <a:t>MAPS</a:t>
            </a:r>
            <a:r>
              <a:rPr lang="en-US" sz="1800" dirty="0">
                <a:solidFill>
                  <a:schemeClr val="dk1"/>
                </a:solidFill>
                <a:latin typeface="Times New Roman"/>
                <a:ea typeface="Times New Roman"/>
                <a:cs typeface="Times New Roman"/>
                <a:sym typeface="Times New Roman"/>
              </a:rPr>
              <a:t>-  Thematic map is map primarily design to show a theme, a single spatial distribution or a pattern, using a specific map type. These maps show the distribution of features over limited geography area. There are two ways to represent thematic maps: Raster, and Vector .Thematic map that has been used for mapping corona cases is of type vector</a:t>
            </a:r>
            <a:r>
              <a:rPr lang="en-US" sz="1800" baseline="30000" dirty="0">
                <a:solidFill>
                  <a:schemeClr val="dk1"/>
                </a:solidFill>
                <a:latin typeface="Times New Roman"/>
                <a:ea typeface="Times New Roman"/>
                <a:cs typeface="Times New Roman"/>
                <a:sym typeface="Times New Roman"/>
              </a:rPr>
              <a:t>[2]</a:t>
            </a:r>
            <a:r>
              <a:rPr lang="en-US" sz="1800" dirty="0">
                <a:solidFill>
                  <a:schemeClr val="dk1"/>
                </a:solidFill>
                <a:latin typeface="Times New Roman"/>
                <a:ea typeface="Times New Roman"/>
                <a:cs typeface="Times New Roman"/>
                <a:sym typeface="Times New Roman"/>
              </a:rPr>
              <a:t>.</a:t>
            </a:r>
            <a:endParaRPr sz="18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1800">
              <a:solidFill>
                <a:schemeClr val="dk1"/>
              </a:solidFill>
              <a:latin typeface="Calibri"/>
              <a:ea typeface="Calibri"/>
              <a:cs typeface="Calibri"/>
              <a:sym typeface="Calibri"/>
            </a:endParaRPr>
          </a:p>
        </p:txBody>
      </p:sp>
      <p:sp>
        <p:nvSpPr>
          <p:cNvPr id="136" name="Google Shape;136;p4"/>
          <p:cNvSpPr/>
          <p:nvPr/>
        </p:nvSpPr>
        <p:spPr>
          <a:xfrm>
            <a:off x="5586761" y="5731727"/>
            <a:ext cx="45719" cy="45719"/>
          </a:xfrm>
          <a:prstGeom prst="rect">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7" name="Google Shape;137;p4"/>
          <p:cNvSpPr/>
          <p:nvPr/>
        </p:nvSpPr>
        <p:spPr>
          <a:xfrm>
            <a:off x="6824546" y="4103649"/>
            <a:ext cx="45719" cy="45719"/>
          </a:xfrm>
          <a:prstGeom prst="rect">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2258</Words>
  <PresentationFormat>Custom</PresentationFormat>
  <Paragraphs>480</Paragraphs>
  <Slides>44</Slides>
  <Notes>38</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44</vt:i4>
      </vt:variant>
    </vt:vector>
  </HeadingPairs>
  <TitlesOfParts>
    <vt:vector size="54" baseType="lpstr">
      <vt:lpstr>Arial</vt:lpstr>
      <vt:lpstr>Times New Roman</vt:lpstr>
      <vt:lpstr>Calibri</vt:lpstr>
      <vt:lpstr>Algerian</vt:lpstr>
      <vt:lpstr>Times</vt:lpstr>
      <vt:lpstr>Arabic Typesetting</vt:lpstr>
      <vt:lpstr>Noto Sans Symbols</vt:lpstr>
      <vt:lpstr>Helvetica Neue</vt:lpstr>
      <vt:lpstr>Office Theme</vt:lpstr>
      <vt:lpstr>Office Theme</vt:lpstr>
      <vt:lpstr>Slide 1</vt:lpstr>
      <vt:lpstr> Definition of time series data Analysis using ML </vt:lpstr>
      <vt:lpstr>Types of time series analysis </vt:lpstr>
      <vt:lpstr>Time Series Models </vt:lpstr>
      <vt:lpstr>Slide 5</vt:lpstr>
      <vt:lpstr>Slide 6</vt:lpstr>
      <vt:lpstr>Python tools</vt:lpstr>
      <vt:lpstr>Time Series Data Example : GIS </vt:lpstr>
      <vt:lpstr>Spatial Data Mining</vt:lpstr>
      <vt:lpstr> Role of ML in GIS</vt:lpstr>
      <vt:lpstr>Deep Learning Applications in GIS:</vt:lpstr>
      <vt:lpstr>Literature Review on</vt:lpstr>
      <vt:lpstr>Slide 13</vt:lpstr>
      <vt:lpstr>Slide 14</vt:lpstr>
      <vt:lpstr>ISSUES AND CHALLENGES</vt:lpstr>
      <vt:lpstr>MOTIVATION</vt:lpstr>
      <vt:lpstr>OBJECTIVES OF THE WORK</vt:lpstr>
      <vt:lpstr>DATASET DESCRIPTION</vt:lpstr>
      <vt:lpstr>Online Database Repositories</vt:lpstr>
      <vt:lpstr>Tools  and Technologies Used </vt:lpstr>
      <vt:lpstr>Proposed Method for Mapping and Analyzing Corona Cases using GIS</vt:lpstr>
      <vt:lpstr>DATA REPESENTATION</vt:lpstr>
      <vt:lpstr>Result of Mapping using GIS</vt:lpstr>
      <vt:lpstr>Result of Mapping using GIS</vt:lpstr>
      <vt:lpstr>SPATIAL ANALYSIS OF CORONAVIRUS CASES</vt:lpstr>
      <vt:lpstr>Spatial Autocorrelation(Morgan’S Index)</vt:lpstr>
      <vt:lpstr>HOTSPOT ANALYSIS </vt:lpstr>
      <vt:lpstr>State Wise Analysis</vt:lpstr>
      <vt:lpstr>Cases In Worst Affected States</vt:lpstr>
      <vt:lpstr>Proposed Model For COVID-19 Prediction</vt:lpstr>
      <vt:lpstr>Time Series Components</vt:lpstr>
      <vt:lpstr>Time Series Components</vt:lpstr>
      <vt:lpstr>Steps Involved</vt:lpstr>
      <vt:lpstr>ARIMA vs SARIMA</vt:lpstr>
      <vt:lpstr>CONT….</vt:lpstr>
      <vt:lpstr>Parameters of SARIMA Model</vt:lpstr>
      <vt:lpstr>CONT…</vt:lpstr>
      <vt:lpstr>Steps to Use SARIMA Model</vt:lpstr>
      <vt:lpstr>CONT….</vt:lpstr>
      <vt:lpstr>Output</vt:lpstr>
      <vt:lpstr>Slide 41</vt:lpstr>
      <vt:lpstr>Slide 42</vt:lpstr>
      <vt:lpstr>Slide 43</vt:lpstr>
      <vt:lpstr>Slide 44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richa singh</dc:creator>
  <cp:lastModifiedBy>DELL</cp:lastModifiedBy>
  <cp:revision>21</cp:revision>
  <dcterms:created xsi:type="dcterms:W3CDTF">2021-09-20T10:54:28Z</dcterms:created>
  <dcterms:modified xsi:type="dcterms:W3CDTF">2022-01-28T18:19:16Z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